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</p:sldIdLst>
  <p:sldSz cy="5143500" cx="9144000"/>
  <p:notesSz cx="6858000" cy="9144000"/>
  <p:embeddedFontLst>
    <p:embeddedFont>
      <p:font typeface="Roboto"/>
      <p:regular r:id="rId91"/>
      <p:bold r:id="rId92"/>
      <p:italic r:id="rId93"/>
      <p:boldItalic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42" Type="http://schemas.openxmlformats.org/officeDocument/2006/relationships/slide" Target="slides/slide38.xml"/><Relationship Id="rId86" Type="http://schemas.openxmlformats.org/officeDocument/2006/relationships/slide" Target="slides/slide82.xml"/><Relationship Id="rId41" Type="http://schemas.openxmlformats.org/officeDocument/2006/relationships/slide" Target="slides/slide37.xml"/><Relationship Id="rId85" Type="http://schemas.openxmlformats.org/officeDocument/2006/relationships/slide" Target="slides/slide81.xml"/><Relationship Id="rId44" Type="http://schemas.openxmlformats.org/officeDocument/2006/relationships/slide" Target="slides/slide40.xml"/><Relationship Id="rId88" Type="http://schemas.openxmlformats.org/officeDocument/2006/relationships/slide" Target="slides/slide84.xml"/><Relationship Id="rId43" Type="http://schemas.openxmlformats.org/officeDocument/2006/relationships/slide" Target="slides/slide39.xml"/><Relationship Id="rId87" Type="http://schemas.openxmlformats.org/officeDocument/2006/relationships/slide" Target="slides/slide8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slide" Target="slides/slide75.xml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94" Type="http://schemas.openxmlformats.org/officeDocument/2006/relationships/font" Target="fonts/Roboto-boldItalic.fntdata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91" Type="http://schemas.openxmlformats.org/officeDocument/2006/relationships/font" Target="fonts/Roboto-regular.fntdata"/><Relationship Id="rId90" Type="http://schemas.openxmlformats.org/officeDocument/2006/relationships/slide" Target="slides/slide86.xml"/><Relationship Id="rId93" Type="http://schemas.openxmlformats.org/officeDocument/2006/relationships/font" Target="fonts/Roboto-italic.fntdata"/><Relationship Id="rId92" Type="http://schemas.openxmlformats.org/officeDocument/2006/relationships/font" Target="fonts/Roboto-bold.fntdata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0bafad91_0_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30bafad91_0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30bafad91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30bafad91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0bafad91_0_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30bafad91_0_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30bafad91_0_7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30bafad91_0_7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30bafad91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30bafad91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0bafad91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0bafad9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0bafad91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30bafad91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30bafad91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30bafad91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0bafad91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30bafad91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0bafad91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0bafad91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0bafad91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0bafad91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0bafad91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0bafad91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30bafad91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30bafad91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0bafad91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0bafad91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0bafad91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0bafad91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0bafad91_0_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30bafad91_0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30bafad91_0_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30bafad91_0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0bafad91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30bafad91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0bafad91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30bafad91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0bafad91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30bafad91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0bafad91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0bafad91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30bafad91_0_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30bafad91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30bafad91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30bafad91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0bafad91_0_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0bafad91_0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0bafad91_0_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30bafad91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0bafad91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30bafad91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0bafad91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30bafad91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0bafad91_0_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0bafad91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0bafad91_0_7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0bafad91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30bafad91_0_7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30bafad91_0_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30bafad91_0_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30bafad91_0_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30bafad91_0_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30bafad91_0_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30bafad91_0_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30bafad91_0_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0bafad91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0bafad91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30bafad91_0_7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30bafad91_0_7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30bafad91_0_7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30bafad91_0_7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17553c6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17553c6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30bafad91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30bafad91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0bafad91_0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30bafad91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30bafad91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30bafad91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30bafad91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30bafad91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30bafad91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30bafad91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30bafad91_0_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30bafad91_0_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30bafad91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30bafad91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0bafad91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30bafad91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30bafad91_0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30bafad91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30bafad91_0_6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30bafad91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30bafad91_0_6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30bafad91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30bafad91_0_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30bafad91_0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0bafad91_0_6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30bafad91_0_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30bafad91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30bafad91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30bafad91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30bafad91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30bafad91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30bafad91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30bafad91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30bafad91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30bafad91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30bafad91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0bafad91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0bafad91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0bafad91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30bafad91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30bafad91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30bafad91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0bafad91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0bafad91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0bafad91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0bafad91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30bafad91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30bafad91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30bafad91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30bafad91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30bafad91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30bafad91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30bafad91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30bafad91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30bafad91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30bafad91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30bafad91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30bafad91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0bafad91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30bafad91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30bafad91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30bafad91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30bafad91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30bafad91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30bafad91_0_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30bafad91_0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30bafad91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30bafad91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30bafad91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30bafad91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30bafad91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30bafad91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30bafad91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30bafad91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30bafad91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30bafad91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30bafad91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30bafad91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30bafad91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30bafad91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0bafad91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30bafad91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30bafad91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30bafad91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30bafad91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130bafad91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30bafad91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30bafad91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30bafad91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30bafad91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30bafad91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30bafad91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30bafad91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30bafad91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30bafad91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30bafad91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0bafad91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30bafad91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gif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0.png"/><Relationship Id="rId4" Type="http://schemas.openxmlformats.org/officeDocument/2006/relationships/image" Target="../media/image3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7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7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0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9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5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58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3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2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460950" y="458155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Morphology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Dendrites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Glial Cell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Axon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Mergers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Anatomical Clues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Synapses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Mitochondria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Vesicles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Bugs and problems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Slide Damage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Rendering Issues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Misc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/>
        </p:nvSpPr>
        <p:spPr>
          <a:xfrm>
            <a:off x="439675" y="244275"/>
            <a:ext cx="3629100" cy="8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EDEDE"/>
                </a:solidFill>
              </a:rPr>
              <a:t>Glial Cell</a:t>
            </a:r>
            <a:endParaRPr sz="2400">
              <a:solidFill>
                <a:srgbClr val="DEDEDE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/>
        </p:nvSpPr>
        <p:spPr>
          <a:xfrm>
            <a:off x="1025900" y="279150"/>
            <a:ext cx="6267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Glial cells act as a support to other cells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They can range in size shape and length, from very large to very slim, curvy and straight, lengthy and suddenly truncated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They curve and cup dendrites and axons expanding in all directions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 sz="1800" u="sng">
                <a:solidFill>
                  <a:schemeClr val="lt1"/>
                </a:solidFill>
              </a:rPr>
              <a:t>We don’t trace Glia cells at this time</a:t>
            </a:r>
            <a:endParaRPr b="1" sz="1800" u="sng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If you are doing a task with a glial cell just send it to the Uncertain Tab (referred to on the Left Hand Side Buttons list)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Axon</a:t>
            </a:r>
            <a:endParaRPr/>
          </a:p>
        </p:txBody>
      </p:sp>
      <p:sp>
        <p:nvSpPr>
          <p:cNvPr id="129" name="Google Shape;129;p25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Axon axoff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/>
        </p:nvSpPr>
        <p:spPr>
          <a:xfrm>
            <a:off x="586225" y="432700"/>
            <a:ext cx="29451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Axon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/>
        </p:nvSpPr>
        <p:spPr>
          <a:xfrm>
            <a:off x="586225" y="432700"/>
            <a:ext cx="29451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Axon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/>
        </p:nvSpPr>
        <p:spPr>
          <a:xfrm>
            <a:off x="656025" y="565300"/>
            <a:ext cx="24705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Axon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/>
          <p:nvPr/>
        </p:nvSpPr>
        <p:spPr>
          <a:xfrm>
            <a:off x="656025" y="565300"/>
            <a:ext cx="24705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Axon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/>
        </p:nvSpPr>
        <p:spPr>
          <a:xfrm>
            <a:off x="656025" y="565300"/>
            <a:ext cx="24705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Axon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55" name="Google Shape;155;p30"/>
          <p:cNvSpPr txBox="1"/>
          <p:nvPr/>
        </p:nvSpPr>
        <p:spPr>
          <a:xfrm>
            <a:off x="5415675" y="774675"/>
            <a:ext cx="20169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EM View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56" name="Google Shape;156;p30"/>
          <p:cNvSpPr txBox="1"/>
          <p:nvPr/>
        </p:nvSpPr>
        <p:spPr>
          <a:xfrm>
            <a:off x="318275" y="3182400"/>
            <a:ext cx="8423700" cy="10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The way this axon crosses the image is called 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"parallel to the sectioning plane" or just "parallel to the plane"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Morphology</a:t>
            </a:r>
            <a:endParaRPr/>
          </a:p>
        </p:txBody>
      </p:sp>
      <p:sp>
        <p:nvSpPr>
          <p:cNvPr id="73" name="Google Shape;73;p14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Shape can be great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/>
        </p:nvSpPr>
        <p:spPr>
          <a:xfrm>
            <a:off x="321025" y="516450"/>
            <a:ext cx="54855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Perpendicular and parallel side by side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 txBox="1"/>
          <p:nvPr/>
        </p:nvSpPr>
        <p:spPr>
          <a:xfrm>
            <a:off x="258225" y="1542375"/>
            <a:ext cx="27009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Axons going in the same direction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/>
          <p:nvPr/>
        </p:nvSpPr>
        <p:spPr>
          <a:xfrm>
            <a:off x="460625" y="348950"/>
            <a:ext cx="27009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Axons going in the same direction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/>
          <p:nvPr/>
        </p:nvSpPr>
        <p:spPr>
          <a:xfrm>
            <a:off x="865400" y="446675"/>
            <a:ext cx="7516500" cy="15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Axons almost always exit a volume (cube)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Axons can range in size from very thin to medium sized and even thicker than dendrites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Axons can have clusters of dense vesicles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Axons tend to flow together in groups going approximately the same direction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Axons tend to branch in obtuse angles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Mergers</a:t>
            </a:r>
            <a:endParaRPr/>
          </a:p>
        </p:txBody>
      </p:sp>
      <p:sp>
        <p:nvSpPr>
          <p:cNvPr id="186" name="Google Shape;186;p36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Those who merger together get purged together</a:t>
            </a:r>
            <a:endParaRPr/>
          </a:p>
        </p:txBody>
      </p:sp>
      <p:pic>
        <p:nvPicPr>
          <p:cNvPr id="187" name="Google Shape;18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488" y="150017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/>
          <p:nvPr/>
        </p:nvSpPr>
        <p:spPr>
          <a:xfrm>
            <a:off x="3441457" y="335000"/>
            <a:ext cx="2735675" cy="3843775"/>
          </a:xfrm>
          <a:custGeom>
            <a:rect b="b" l="l" r="r" t="t"/>
            <a:pathLst>
              <a:path extrusionOk="0" h="153751" w="109427">
                <a:moveTo>
                  <a:pt x="44633" y="3070"/>
                </a:moveTo>
                <a:cubicBezTo>
                  <a:pt x="38065" y="10734"/>
                  <a:pt x="28423" y="15325"/>
                  <a:pt x="21742" y="22891"/>
                </a:cubicBezTo>
                <a:cubicBezTo>
                  <a:pt x="9910" y="36291"/>
                  <a:pt x="-1568" y="54239"/>
                  <a:pt x="246" y="72023"/>
                </a:cubicBezTo>
                <a:cubicBezTo>
                  <a:pt x="2044" y="89651"/>
                  <a:pt x="21687" y="100267"/>
                  <a:pt x="31512" y="115013"/>
                </a:cubicBezTo>
                <a:cubicBezTo>
                  <a:pt x="37452" y="123928"/>
                  <a:pt x="31427" y="137842"/>
                  <a:pt x="37654" y="146558"/>
                </a:cubicBezTo>
                <a:cubicBezTo>
                  <a:pt x="44350" y="155931"/>
                  <a:pt x="60274" y="153792"/>
                  <a:pt x="71711" y="152420"/>
                </a:cubicBezTo>
                <a:cubicBezTo>
                  <a:pt x="82752" y="151096"/>
                  <a:pt x="95578" y="147720"/>
                  <a:pt x="102139" y="138742"/>
                </a:cubicBezTo>
                <a:cubicBezTo>
                  <a:pt x="107812" y="130979"/>
                  <a:pt x="109114" y="120437"/>
                  <a:pt x="109397" y="110826"/>
                </a:cubicBezTo>
                <a:cubicBezTo>
                  <a:pt x="109636" y="102691"/>
                  <a:pt x="100516" y="97148"/>
                  <a:pt x="96835" y="89889"/>
                </a:cubicBezTo>
                <a:cubicBezTo>
                  <a:pt x="92921" y="82170"/>
                  <a:pt x="90421" y="73625"/>
                  <a:pt x="89298" y="65044"/>
                </a:cubicBezTo>
                <a:cubicBezTo>
                  <a:pt x="87750" y="53221"/>
                  <a:pt x="87398" y="41233"/>
                  <a:pt x="87623" y="29311"/>
                </a:cubicBezTo>
                <a:cubicBezTo>
                  <a:pt x="87746" y="22782"/>
                  <a:pt x="89399" y="15478"/>
                  <a:pt x="86227" y="9770"/>
                </a:cubicBezTo>
                <a:cubicBezTo>
                  <a:pt x="84568" y="6784"/>
                  <a:pt x="80327" y="6318"/>
                  <a:pt x="77294" y="4745"/>
                </a:cubicBezTo>
                <a:cubicBezTo>
                  <a:pt x="72301" y="2156"/>
                  <a:pt x="66727" y="0"/>
                  <a:pt x="61103" y="0"/>
                </a:cubicBezTo>
                <a:cubicBezTo>
                  <a:pt x="55461" y="0"/>
                  <a:pt x="50252" y="4419"/>
                  <a:pt x="44633" y="3908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3" name="Google Shape;193;p37"/>
          <p:cNvSpPr txBox="1"/>
          <p:nvPr/>
        </p:nvSpPr>
        <p:spPr>
          <a:xfrm>
            <a:off x="321750" y="286150"/>
            <a:ext cx="35028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Here we observe a large merger between an axon and a spine of a dendrite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/>
          <p:nvPr/>
        </p:nvSpPr>
        <p:spPr>
          <a:xfrm>
            <a:off x="3305312" y="1500475"/>
            <a:ext cx="3290000" cy="3331300"/>
          </a:xfrm>
          <a:custGeom>
            <a:rect b="b" l="l" r="r" t="t"/>
            <a:pathLst>
              <a:path extrusionOk="0" h="133252" w="131600">
                <a:moveTo>
                  <a:pt x="55662" y="0"/>
                </a:moveTo>
                <a:cubicBezTo>
                  <a:pt x="39678" y="6926"/>
                  <a:pt x="15742" y="1768"/>
                  <a:pt x="5972" y="16191"/>
                </a:cubicBezTo>
                <a:cubicBezTo>
                  <a:pt x="-3530" y="30218"/>
                  <a:pt x="211" y="50628"/>
                  <a:pt x="4576" y="66998"/>
                </a:cubicBezTo>
                <a:cubicBezTo>
                  <a:pt x="10361" y="88693"/>
                  <a:pt x="23682" y="110222"/>
                  <a:pt x="42262" y="122830"/>
                </a:cubicBezTo>
                <a:cubicBezTo>
                  <a:pt x="60769" y="135388"/>
                  <a:pt x="89256" y="136461"/>
                  <a:pt x="109260" y="126459"/>
                </a:cubicBezTo>
                <a:cubicBezTo>
                  <a:pt x="122064" y="120057"/>
                  <a:pt x="130138" y="103876"/>
                  <a:pt x="131314" y="89610"/>
                </a:cubicBezTo>
                <a:cubicBezTo>
                  <a:pt x="132954" y="69727"/>
                  <a:pt x="126675" y="48879"/>
                  <a:pt x="116798" y="31545"/>
                </a:cubicBezTo>
                <a:cubicBezTo>
                  <a:pt x="110312" y="20161"/>
                  <a:pt x="100959" y="6954"/>
                  <a:pt x="88044" y="4746"/>
                </a:cubicBezTo>
                <a:cubicBezTo>
                  <a:pt x="77064" y="2869"/>
                  <a:pt x="65963" y="1117"/>
                  <a:pt x="54824" y="1117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Google Shape;199;p38"/>
          <p:cNvSpPr txBox="1"/>
          <p:nvPr/>
        </p:nvSpPr>
        <p:spPr>
          <a:xfrm>
            <a:off x="1542350" y="432700"/>
            <a:ext cx="6581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rgbClr val="000000"/>
                </a:highlight>
              </a:rPr>
              <a:t>Here we have an AI merger spilling outside its boundaries a bit</a:t>
            </a:r>
            <a:endParaRPr sz="18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/>
          <p:nvPr/>
        </p:nvSpPr>
        <p:spPr>
          <a:xfrm>
            <a:off x="711011" y="450382"/>
            <a:ext cx="2696050" cy="4776675"/>
          </a:xfrm>
          <a:custGeom>
            <a:rect b="b" l="l" r="r" t="t"/>
            <a:pathLst>
              <a:path extrusionOk="0" h="191067" w="107842">
                <a:moveTo>
                  <a:pt x="95506" y="64337"/>
                </a:moveTo>
                <a:cubicBezTo>
                  <a:pt x="94441" y="49958"/>
                  <a:pt x="88965" y="35829"/>
                  <a:pt x="81828" y="23300"/>
                </a:cubicBezTo>
                <a:cubicBezTo>
                  <a:pt x="77570" y="15824"/>
                  <a:pt x="73106" y="7469"/>
                  <a:pt x="65636" y="3201"/>
                </a:cubicBezTo>
                <a:cubicBezTo>
                  <a:pt x="57472" y="-1464"/>
                  <a:pt x="45487" y="-826"/>
                  <a:pt x="37441" y="4039"/>
                </a:cubicBezTo>
                <a:cubicBezTo>
                  <a:pt x="3319" y="24670"/>
                  <a:pt x="-2439" y="78198"/>
                  <a:pt x="872" y="117935"/>
                </a:cubicBezTo>
                <a:cubicBezTo>
                  <a:pt x="2186" y="133703"/>
                  <a:pt x="4287" y="149726"/>
                  <a:pt x="9805" y="164555"/>
                </a:cubicBezTo>
                <a:cubicBezTo>
                  <a:pt x="12410" y="171555"/>
                  <a:pt x="14917" y="179859"/>
                  <a:pt x="21250" y="183817"/>
                </a:cubicBezTo>
                <a:cubicBezTo>
                  <a:pt x="43675" y="197833"/>
                  <a:pt x="87029" y="190999"/>
                  <a:pt x="98856" y="167346"/>
                </a:cubicBezTo>
                <a:cubicBezTo>
                  <a:pt x="108055" y="148949"/>
                  <a:pt x="107003" y="126778"/>
                  <a:pt x="107231" y="106211"/>
                </a:cubicBezTo>
                <a:cubicBezTo>
                  <a:pt x="107385" y="92332"/>
                  <a:pt x="109357" y="77883"/>
                  <a:pt x="105277" y="64616"/>
                </a:cubicBezTo>
                <a:cubicBezTo>
                  <a:pt x="104381" y="61703"/>
                  <a:pt x="99616" y="62025"/>
                  <a:pt x="97461" y="59870"/>
                </a:cubicBezTo>
                <a:cubicBezTo>
                  <a:pt x="95577" y="57986"/>
                  <a:pt x="94843" y="55174"/>
                  <a:pt x="94111" y="52612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5" name="Google Shape;205;p39"/>
          <p:cNvSpPr/>
          <p:nvPr/>
        </p:nvSpPr>
        <p:spPr>
          <a:xfrm>
            <a:off x="5424859" y="1185054"/>
            <a:ext cx="2166150" cy="2565950"/>
          </a:xfrm>
          <a:custGeom>
            <a:rect b="b" l="l" r="r" t="t"/>
            <a:pathLst>
              <a:path extrusionOk="0" h="102638" w="86646">
                <a:moveTo>
                  <a:pt x="36482" y="8430"/>
                </a:moveTo>
                <a:cubicBezTo>
                  <a:pt x="29044" y="10083"/>
                  <a:pt x="21431" y="10835"/>
                  <a:pt x="13870" y="11780"/>
                </a:cubicBezTo>
                <a:cubicBezTo>
                  <a:pt x="10454" y="12207"/>
                  <a:pt x="5871" y="12178"/>
                  <a:pt x="4100" y="15130"/>
                </a:cubicBezTo>
                <a:cubicBezTo>
                  <a:pt x="-1617" y="24658"/>
                  <a:pt x="10" y="37313"/>
                  <a:pt x="1308" y="48349"/>
                </a:cubicBezTo>
                <a:cubicBezTo>
                  <a:pt x="3004" y="62760"/>
                  <a:pt x="6684" y="77501"/>
                  <a:pt x="14149" y="89944"/>
                </a:cubicBezTo>
                <a:cubicBezTo>
                  <a:pt x="23586" y="105675"/>
                  <a:pt x="51473" y="104651"/>
                  <a:pt x="68585" y="98040"/>
                </a:cubicBezTo>
                <a:cubicBezTo>
                  <a:pt x="94677" y="87959"/>
                  <a:pt x="88868" y="37915"/>
                  <a:pt x="73889" y="14292"/>
                </a:cubicBezTo>
                <a:cubicBezTo>
                  <a:pt x="69733" y="7737"/>
                  <a:pt x="63217" y="424"/>
                  <a:pt x="55465" y="55"/>
                </a:cubicBezTo>
                <a:cubicBezTo>
                  <a:pt x="46248" y="-384"/>
                  <a:pt x="38537" y="7469"/>
                  <a:pt x="29782" y="1038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" name="Google Shape;206;p39"/>
          <p:cNvSpPr txBox="1"/>
          <p:nvPr/>
        </p:nvSpPr>
        <p:spPr>
          <a:xfrm>
            <a:off x="4738725" y="258225"/>
            <a:ext cx="31824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Same AI Spill Merger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07" name="Google Shape;207;p39"/>
          <p:cNvSpPr txBox="1"/>
          <p:nvPr/>
        </p:nvSpPr>
        <p:spPr>
          <a:xfrm>
            <a:off x="1416725" y="0"/>
            <a:ext cx="30360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Segmentation1 View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/>
          <p:nvPr/>
        </p:nvSpPr>
        <p:spPr>
          <a:xfrm>
            <a:off x="128293" y="1227731"/>
            <a:ext cx="3116925" cy="2161450"/>
          </a:xfrm>
          <a:custGeom>
            <a:rect b="b" l="l" r="r" t="t"/>
            <a:pathLst>
              <a:path extrusionOk="0" h="86458" w="124677">
                <a:moveTo>
                  <a:pt x="124677" y="59484"/>
                </a:moveTo>
                <a:cubicBezTo>
                  <a:pt x="122167" y="45683"/>
                  <a:pt x="112396" y="33799"/>
                  <a:pt x="102902" y="23472"/>
                </a:cubicBezTo>
                <a:cubicBezTo>
                  <a:pt x="94673" y="14521"/>
                  <a:pt x="84709" y="5924"/>
                  <a:pt x="73032" y="2535"/>
                </a:cubicBezTo>
                <a:cubicBezTo>
                  <a:pt x="64602" y="88"/>
                  <a:pt x="55569" y="474"/>
                  <a:pt x="46792" y="302"/>
                </a:cubicBezTo>
                <a:cubicBezTo>
                  <a:pt x="31628" y="5"/>
                  <a:pt x="9467" y="-2097"/>
                  <a:pt x="2684" y="11468"/>
                </a:cubicBezTo>
                <a:cubicBezTo>
                  <a:pt x="-1979" y="20793"/>
                  <a:pt x="789" y="32362"/>
                  <a:pt x="1847" y="42734"/>
                </a:cubicBezTo>
                <a:cubicBezTo>
                  <a:pt x="3167" y="55682"/>
                  <a:pt x="4442" y="72483"/>
                  <a:pt x="15526" y="79304"/>
                </a:cubicBezTo>
                <a:cubicBezTo>
                  <a:pt x="39088" y="93804"/>
                  <a:pt x="73302" y="83640"/>
                  <a:pt x="98157" y="71488"/>
                </a:cubicBezTo>
                <a:cubicBezTo>
                  <a:pt x="107171" y="67081"/>
                  <a:pt x="120953" y="66567"/>
                  <a:pt x="124677" y="5725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3" name="Google Shape;213;p40"/>
          <p:cNvSpPr txBox="1"/>
          <p:nvPr/>
        </p:nvSpPr>
        <p:spPr>
          <a:xfrm>
            <a:off x="2163475" y="383850"/>
            <a:ext cx="2149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EM View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14" name="Google Shape;214;p40"/>
          <p:cNvSpPr/>
          <p:nvPr/>
        </p:nvSpPr>
        <p:spPr>
          <a:xfrm>
            <a:off x="5076907" y="1778363"/>
            <a:ext cx="2821375" cy="1918500"/>
          </a:xfrm>
          <a:custGeom>
            <a:rect b="b" l="l" r="r" t="t"/>
            <a:pathLst>
              <a:path extrusionOk="0" h="76740" w="112855">
                <a:moveTo>
                  <a:pt x="104278" y="10659"/>
                </a:moveTo>
                <a:cubicBezTo>
                  <a:pt x="84801" y="107"/>
                  <a:pt x="60822" y="524"/>
                  <a:pt x="38675" y="50"/>
                </a:cubicBezTo>
                <a:cubicBezTo>
                  <a:pt x="29249" y="-152"/>
                  <a:pt x="19835" y="1115"/>
                  <a:pt x="10480" y="2284"/>
                </a:cubicBezTo>
                <a:cubicBezTo>
                  <a:pt x="7268" y="2685"/>
                  <a:pt x="3359" y="2883"/>
                  <a:pt x="1268" y="5354"/>
                </a:cubicBezTo>
                <a:cubicBezTo>
                  <a:pt x="-1143" y="8203"/>
                  <a:pt x="759" y="12803"/>
                  <a:pt x="431" y="16521"/>
                </a:cubicBezTo>
                <a:cubicBezTo>
                  <a:pt x="-292" y="24712"/>
                  <a:pt x="-158" y="33364"/>
                  <a:pt x="2664" y="41087"/>
                </a:cubicBezTo>
                <a:cubicBezTo>
                  <a:pt x="5211" y="48058"/>
                  <a:pt x="10511" y="53711"/>
                  <a:pt x="13830" y="60349"/>
                </a:cubicBezTo>
                <a:cubicBezTo>
                  <a:pt x="17273" y="67235"/>
                  <a:pt x="22765" y="78117"/>
                  <a:pt x="30301" y="76540"/>
                </a:cubicBezTo>
                <a:cubicBezTo>
                  <a:pt x="40502" y="74405"/>
                  <a:pt x="50815" y="69002"/>
                  <a:pt x="57379" y="60907"/>
                </a:cubicBezTo>
                <a:cubicBezTo>
                  <a:pt x="63451" y="53419"/>
                  <a:pt x="66181" y="42273"/>
                  <a:pt x="74687" y="37737"/>
                </a:cubicBezTo>
                <a:cubicBezTo>
                  <a:pt x="78062" y="35937"/>
                  <a:pt x="81854" y="40473"/>
                  <a:pt x="85574" y="41366"/>
                </a:cubicBezTo>
                <a:cubicBezTo>
                  <a:pt x="93756" y="43330"/>
                  <a:pt x="104791" y="43154"/>
                  <a:pt x="110419" y="36899"/>
                </a:cubicBezTo>
                <a:cubicBezTo>
                  <a:pt x="117088" y="29487"/>
                  <a:pt x="108945" y="9263"/>
                  <a:pt x="98974" y="926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5" name="Google Shape;215;p40"/>
          <p:cNvSpPr txBox="1"/>
          <p:nvPr/>
        </p:nvSpPr>
        <p:spPr>
          <a:xfrm>
            <a:off x="5073700" y="516450"/>
            <a:ext cx="24984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AI Spill Merger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"/>
          <p:cNvSpPr txBox="1"/>
          <p:nvPr/>
        </p:nvSpPr>
        <p:spPr>
          <a:xfrm>
            <a:off x="4878300" y="1395800"/>
            <a:ext cx="38595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Here we have a long spine (circled in red) merged with a glial cell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ctrTitle"/>
          </p:nvPr>
        </p:nvSpPr>
        <p:spPr>
          <a:xfrm>
            <a:off x="390525" y="177932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Dendrites</a:t>
            </a:r>
            <a:endParaRPr/>
          </a:p>
        </p:txBody>
      </p:sp>
      <p:sp>
        <p:nvSpPr>
          <p:cNvPr id="79" name="Google Shape;79;p15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Spines are fine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 txBox="1"/>
          <p:nvPr>
            <p:ph idx="1" type="subTitle"/>
          </p:nvPr>
        </p:nvSpPr>
        <p:spPr>
          <a:xfrm>
            <a:off x="40625" y="562850"/>
            <a:ext cx="5743200" cy="9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we have a yellow spine being cut off from its red                   stem</a:t>
            </a:r>
            <a:endParaRPr/>
          </a:p>
        </p:txBody>
      </p:sp>
      <p:sp>
        <p:nvSpPr>
          <p:cNvPr id="226" name="Google Shape;226;p42"/>
          <p:cNvSpPr/>
          <p:nvPr/>
        </p:nvSpPr>
        <p:spPr>
          <a:xfrm>
            <a:off x="82498" y="1604539"/>
            <a:ext cx="8615075" cy="1892350"/>
          </a:xfrm>
          <a:custGeom>
            <a:rect b="b" l="l" r="r" t="t"/>
            <a:pathLst>
              <a:path extrusionOk="0" h="75694" w="344603">
                <a:moveTo>
                  <a:pt x="4796" y="27382"/>
                </a:moveTo>
                <a:cubicBezTo>
                  <a:pt x="30266" y="1912"/>
                  <a:pt x="74396" y="8740"/>
                  <a:pt x="109480" y="583"/>
                </a:cubicBezTo>
                <a:cubicBezTo>
                  <a:pt x="113382" y="-324"/>
                  <a:pt x="117684" y="-126"/>
                  <a:pt x="121484" y="1141"/>
                </a:cubicBezTo>
                <a:cubicBezTo>
                  <a:pt x="124864" y="2268"/>
                  <a:pt x="126502" y="6325"/>
                  <a:pt x="129580" y="8120"/>
                </a:cubicBezTo>
                <a:cubicBezTo>
                  <a:pt x="137990" y="13025"/>
                  <a:pt x="146212" y="18247"/>
                  <a:pt x="154425" y="23474"/>
                </a:cubicBezTo>
                <a:cubicBezTo>
                  <a:pt x="163069" y="28975"/>
                  <a:pt x="175338" y="21858"/>
                  <a:pt x="185132" y="24870"/>
                </a:cubicBezTo>
                <a:cubicBezTo>
                  <a:pt x="194409" y="27723"/>
                  <a:pt x="200282" y="38148"/>
                  <a:pt x="209698" y="40503"/>
                </a:cubicBezTo>
                <a:cubicBezTo>
                  <a:pt x="219528" y="42962"/>
                  <a:pt x="223814" y="25952"/>
                  <a:pt x="231193" y="19007"/>
                </a:cubicBezTo>
                <a:cubicBezTo>
                  <a:pt x="237923" y="12672"/>
                  <a:pt x="248524" y="11905"/>
                  <a:pt x="257713" y="10912"/>
                </a:cubicBezTo>
                <a:cubicBezTo>
                  <a:pt x="275199" y="9023"/>
                  <a:pt x="293170" y="8324"/>
                  <a:pt x="310474" y="11470"/>
                </a:cubicBezTo>
                <a:cubicBezTo>
                  <a:pt x="321750" y="13520"/>
                  <a:pt x="329804" y="24921"/>
                  <a:pt x="335878" y="34640"/>
                </a:cubicBezTo>
                <a:cubicBezTo>
                  <a:pt x="339498" y="40433"/>
                  <a:pt x="346193" y="46794"/>
                  <a:pt x="344253" y="53344"/>
                </a:cubicBezTo>
                <a:cubicBezTo>
                  <a:pt x="342820" y="58180"/>
                  <a:pt x="336596" y="59999"/>
                  <a:pt x="332249" y="62556"/>
                </a:cubicBezTo>
                <a:cubicBezTo>
                  <a:pt x="313043" y="73853"/>
                  <a:pt x="288928" y="75128"/>
                  <a:pt x="266647" y="75397"/>
                </a:cubicBezTo>
                <a:cubicBezTo>
                  <a:pt x="248110" y="75621"/>
                  <a:pt x="228147" y="77148"/>
                  <a:pt x="211373" y="69256"/>
                </a:cubicBezTo>
                <a:cubicBezTo>
                  <a:pt x="206234" y="66838"/>
                  <a:pt x="201567" y="63360"/>
                  <a:pt x="197415" y="59485"/>
                </a:cubicBezTo>
                <a:cubicBezTo>
                  <a:pt x="193181" y="55534"/>
                  <a:pt x="190817" y="49002"/>
                  <a:pt x="185411" y="46923"/>
                </a:cubicBezTo>
                <a:cubicBezTo>
                  <a:pt x="178687" y="44338"/>
                  <a:pt x="171096" y="45272"/>
                  <a:pt x="163916" y="44690"/>
                </a:cubicBezTo>
                <a:cubicBezTo>
                  <a:pt x="153134" y="43816"/>
                  <a:pt x="142511" y="41549"/>
                  <a:pt x="131813" y="39944"/>
                </a:cubicBezTo>
                <a:cubicBezTo>
                  <a:pt x="115028" y="37426"/>
                  <a:pt x="97808" y="40893"/>
                  <a:pt x="81006" y="43294"/>
                </a:cubicBezTo>
                <a:cubicBezTo>
                  <a:pt x="69203" y="44980"/>
                  <a:pt x="57192" y="45454"/>
                  <a:pt x="45553" y="48040"/>
                </a:cubicBezTo>
                <a:cubicBezTo>
                  <a:pt x="33685" y="50677"/>
                  <a:pt x="22721" y="60155"/>
                  <a:pt x="10658" y="58648"/>
                </a:cubicBezTo>
                <a:cubicBezTo>
                  <a:pt x="6401" y="58116"/>
                  <a:pt x="2149" y="54373"/>
                  <a:pt x="887" y="50273"/>
                </a:cubicBezTo>
                <a:cubicBezTo>
                  <a:pt x="-1824" y="41465"/>
                  <a:pt x="2187" y="30270"/>
                  <a:pt x="8704" y="2375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3"/>
          <p:cNvSpPr txBox="1"/>
          <p:nvPr>
            <p:ph idx="1" type="subTitle"/>
          </p:nvPr>
        </p:nvSpPr>
        <p:spPr>
          <a:xfrm>
            <a:off x="4619775" y="821050"/>
            <a:ext cx="34968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we have a small merger attached to the stem of the spine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4"/>
          <p:cNvSpPr txBox="1"/>
          <p:nvPr>
            <p:ph idx="1" type="subTitle"/>
          </p:nvPr>
        </p:nvSpPr>
        <p:spPr>
          <a:xfrm>
            <a:off x="4047825" y="381375"/>
            <a:ext cx="44385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we have a red spine that should end at the rounded part</a:t>
            </a:r>
            <a:endParaRPr/>
          </a:p>
        </p:txBody>
      </p:sp>
      <p:sp>
        <p:nvSpPr>
          <p:cNvPr id="237" name="Google Shape;237;p44"/>
          <p:cNvSpPr/>
          <p:nvPr/>
        </p:nvSpPr>
        <p:spPr>
          <a:xfrm>
            <a:off x="1332975" y="223325"/>
            <a:ext cx="2376425" cy="1287500"/>
          </a:xfrm>
          <a:custGeom>
            <a:rect b="b" l="l" r="r" t="t"/>
            <a:pathLst>
              <a:path extrusionOk="0" h="51500" w="95057">
                <a:moveTo>
                  <a:pt x="0" y="0"/>
                </a:moveTo>
                <a:cubicBezTo>
                  <a:pt x="6542" y="9156"/>
                  <a:pt x="14479" y="17932"/>
                  <a:pt x="24287" y="23449"/>
                </a:cubicBezTo>
                <a:cubicBezTo>
                  <a:pt x="34161" y="29003"/>
                  <a:pt x="45626" y="31470"/>
                  <a:pt x="55274" y="37407"/>
                </a:cubicBezTo>
                <a:cubicBezTo>
                  <a:pt x="66557" y="44350"/>
                  <a:pt x="86983" y="58538"/>
                  <a:pt x="93798" y="47178"/>
                </a:cubicBezTo>
                <a:cubicBezTo>
                  <a:pt x="99257" y="38078"/>
                  <a:pt x="84611" y="26438"/>
                  <a:pt x="75373" y="21216"/>
                </a:cubicBezTo>
                <a:cubicBezTo>
                  <a:pt x="64375" y="14999"/>
                  <a:pt x="52161" y="10943"/>
                  <a:pt x="39920" y="7817"/>
                </a:cubicBezTo>
                <a:cubicBezTo>
                  <a:pt x="32878" y="6019"/>
                  <a:pt x="24406" y="5973"/>
                  <a:pt x="19262" y="838"/>
                </a:cubicBezTo>
              </a:path>
            </a:pathLst>
          </a:custGeom>
          <a:noFill/>
          <a:ln cap="flat" cmpd="sng" w="19050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238" name="Google Shape;238;p44"/>
          <p:cNvCxnSpPr/>
          <p:nvPr/>
        </p:nvCxnSpPr>
        <p:spPr>
          <a:xfrm flipH="1">
            <a:off x="3636050" y="1053825"/>
            <a:ext cx="1591200" cy="279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5"/>
          <p:cNvSpPr txBox="1"/>
          <p:nvPr>
            <p:ph idx="1" type="subTitle"/>
          </p:nvPr>
        </p:nvSpPr>
        <p:spPr>
          <a:xfrm>
            <a:off x="327725" y="1694100"/>
            <a:ext cx="2973300" cy="9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heavy duty dendrites merged together</a:t>
            </a:r>
            <a:endParaRPr/>
          </a:p>
        </p:txBody>
      </p:sp>
      <p:cxnSp>
        <p:nvCxnSpPr>
          <p:cNvPr id="244" name="Google Shape;244;p45"/>
          <p:cNvCxnSpPr/>
          <p:nvPr/>
        </p:nvCxnSpPr>
        <p:spPr>
          <a:xfrm>
            <a:off x="3147525" y="628100"/>
            <a:ext cx="2847300" cy="3336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5" name="Google Shape;245;p45"/>
          <p:cNvCxnSpPr/>
          <p:nvPr/>
        </p:nvCxnSpPr>
        <p:spPr>
          <a:xfrm flipH="1">
            <a:off x="4117475" y="2966050"/>
            <a:ext cx="439800" cy="19332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6" name="Google Shape;246;p45"/>
          <p:cNvCxnSpPr/>
          <p:nvPr/>
        </p:nvCxnSpPr>
        <p:spPr>
          <a:xfrm flipH="1" rot="10800000">
            <a:off x="4857350" y="537300"/>
            <a:ext cx="404700" cy="15843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6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Anatomical Clues</a:t>
            </a:r>
            <a:endParaRPr/>
          </a:p>
        </p:txBody>
      </p:sp>
      <p:sp>
        <p:nvSpPr>
          <p:cNvPr id="252" name="Google Shape;252;p46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got clues to use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7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Synapses</a:t>
            </a:r>
            <a:endParaRPr/>
          </a:p>
        </p:txBody>
      </p:sp>
      <p:sp>
        <p:nvSpPr>
          <p:cNvPr id="258" name="Google Shape;258;p47"/>
          <p:cNvSpPr txBox="1"/>
          <p:nvPr>
            <p:ph idx="1" type="subTitle"/>
          </p:nvPr>
        </p:nvSpPr>
        <p:spPr>
          <a:xfrm>
            <a:off x="230300" y="2789125"/>
            <a:ext cx="85563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Synapse Crackle Pop</a:t>
            </a:r>
            <a:endParaRPr/>
          </a:p>
        </p:txBody>
      </p:sp>
      <p:pic>
        <p:nvPicPr>
          <p:cNvPr id="259" name="Google Shape;2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875" y="1301475"/>
            <a:ext cx="5499726" cy="259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8"/>
          <p:cNvSpPr txBox="1"/>
          <p:nvPr>
            <p:ph idx="1" type="subTitle"/>
          </p:nvPr>
        </p:nvSpPr>
        <p:spPr>
          <a:xfrm>
            <a:off x="3419400" y="2914750"/>
            <a:ext cx="41319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</a:rPr>
              <a:t>Here we have some classic synapses</a:t>
            </a:r>
            <a:endParaRPr>
              <a:highlight>
                <a:srgbClr val="000000"/>
              </a:highlight>
            </a:endParaRPr>
          </a:p>
        </p:txBody>
      </p:sp>
      <p:cxnSp>
        <p:nvCxnSpPr>
          <p:cNvPr id="265" name="Google Shape;265;p48"/>
          <p:cNvCxnSpPr/>
          <p:nvPr/>
        </p:nvCxnSpPr>
        <p:spPr>
          <a:xfrm flipH="1">
            <a:off x="948900" y="2498475"/>
            <a:ext cx="642300" cy="795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6" name="Google Shape;266;p48"/>
          <p:cNvCxnSpPr/>
          <p:nvPr/>
        </p:nvCxnSpPr>
        <p:spPr>
          <a:xfrm flipH="1">
            <a:off x="1743425" y="3091675"/>
            <a:ext cx="468900" cy="808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7" name="Google Shape;267;p48"/>
          <p:cNvCxnSpPr/>
          <p:nvPr/>
        </p:nvCxnSpPr>
        <p:spPr>
          <a:xfrm flipH="1" rot="10800000">
            <a:off x="3545325" y="995825"/>
            <a:ext cx="730200" cy="686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8" name="Google Shape;268;p48"/>
          <p:cNvCxnSpPr/>
          <p:nvPr/>
        </p:nvCxnSpPr>
        <p:spPr>
          <a:xfrm flipH="1">
            <a:off x="5795875" y="509475"/>
            <a:ext cx="185100" cy="694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9" name="Google Shape;269;p48"/>
          <p:cNvCxnSpPr/>
          <p:nvPr/>
        </p:nvCxnSpPr>
        <p:spPr>
          <a:xfrm rot="10800000">
            <a:off x="6164525" y="4336375"/>
            <a:ext cx="688800" cy="186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9"/>
          <p:cNvSpPr txBox="1"/>
          <p:nvPr>
            <p:ph idx="1" type="subTitle"/>
          </p:nvPr>
        </p:nvSpPr>
        <p:spPr>
          <a:xfrm>
            <a:off x="3419400" y="2914750"/>
            <a:ext cx="3936300" cy="432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</a:rPr>
              <a:t>We have a sneaky little mitochondria</a:t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275" name="Google Shape;275;p49"/>
          <p:cNvSpPr/>
          <p:nvPr/>
        </p:nvSpPr>
        <p:spPr>
          <a:xfrm>
            <a:off x="4996925" y="3684900"/>
            <a:ext cx="746700" cy="5652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/>
          <p:nvPr>
            <p:ph idx="1" type="subTitle"/>
          </p:nvPr>
        </p:nvSpPr>
        <p:spPr>
          <a:xfrm>
            <a:off x="3419400" y="2914750"/>
            <a:ext cx="4585500" cy="432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</a:rPr>
              <a:t>The dark part is called the synaptic cleft</a:t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281" name="Google Shape;281;p50"/>
          <p:cNvSpPr/>
          <p:nvPr/>
        </p:nvSpPr>
        <p:spPr>
          <a:xfrm rot="-1419961">
            <a:off x="632577" y="3023796"/>
            <a:ext cx="429741" cy="621309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50"/>
          <p:cNvSpPr/>
          <p:nvPr/>
        </p:nvSpPr>
        <p:spPr>
          <a:xfrm rot="-4982355">
            <a:off x="1475955" y="3686126"/>
            <a:ext cx="480240" cy="692748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50"/>
          <p:cNvSpPr/>
          <p:nvPr/>
        </p:nvSpPr>
        <p:spPr>
          <a:xfrm rot="-2586741">
            <a:off x="4065879" y="30668"/>
            <a:ext cx="489442" cy="1252064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50"/>
          <p:cNvSpPr/>
          <p:nvPr/>
        </p:nvSpPr>
        <p:spPr>
          <a:xfrm rot="-7225874">
            <a:off x="5482783" y="940818"/>
            <a:ext cx="431783" cy="1135914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50"/>
          <p:cNvSpPr/>
          <p:nvPr/>
        </p:nvSpPr>
        <p:spPr>
          <a:xfrm rot="-7225320">
            <a:off x="5950042" y="3367191"/>
            <a:ext cx="560465" cy="1797119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1"/>
          <p:cNvSpPr txBox="1"/>
          <p:nvPr>
            <p:ph idx="1" type="subTitle"/>
          </p:nvPr>
        </p:nvSpPr>
        <p:spPr>
          <a:xfrm>
            <a:off x="3419400" y="2914750"/>
            <a:ext cx="3936300" cy="432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</a:rPr>
              <a:t>And tons of vesicles</a:t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291" name="Google Shape;291;p51"/>
          <p:cNvSpPr/>
          <p:nvPr/>
        </p:nvSpPr>
        <p:spPr>
          <a:xfrm>
            <a:off x="117807" y="2845731"/>
            <a:ext cx="2450500" cy="2006150"/>
          </a:xfrm>
          <a:custGeom>
            <a:rect b="b" l="l" r="r" t="t"/>
            <a:pathLst>
              <a:path extrusionOk="0" h="80246" w="98020">
                <a:moveTo>
                  <a:pt x="22925" y="10117"/>
                </a:moveTo>
                <a:cubicBezTo>
                  <a:pt x="22321" y="6798"/>
                  <a:pt x="22009" y="1724"/>
                  <a:pt x="18737" y="905"/>
                </a:cubicBezTo>
                <a:cubicBezTo>
                  <a:pt x="12585" y="-634"/>
                  <a:pt x="1314" y="-611"/>
                  <a:pt x="313" y="5651"/>
                </a:cubicBezTo>
                <a:cubicBezTo>
                  <a:pt x="-1788" y="18791"/>
                  <a:pt x="9716" y="30598"/>
                  <a:pt x="15667" y="42500"/>
                </a:cubicBezTo>
                <a:cubicBezTo>
                  <a:pt x="18326" y="47818"/>
                  <a:pt x="20130" y="53644"/>
                  <a:pt x="20971" y="59529"/>
                </a:cubicBezTo>
                <a:cubicBezTo>
                  <a:pt x="21651" y="64284"/>
                  <a:pt x="20412" y="69857"/>
                  <a:pt x="23204" y="73766"/>
                </a:cubicBezTo>
                <a:cubicBezTo>
                  <a:pt x="26159" y="77902"/>
                  <a:pt x="32274" y="81303"/>
                  <a:pt x="37162" y="79907"/>
                </a:cubicBezTo>
                <a:cubicBezTo>
                  <a:pt x="41665" y="78621"/>
                  <a:pt x="43581" y="72789"/>
                  <a:pt x="47770" y="70695"/>
                </a:cubicBezTo>
                <a:cubicBezTo>
                  <a:pt x="53693" y="67733"/>
                  <a:pt x="60471" y="66928"/>
                  <a:pt x="66753" y="64833"/>
                </a:cubicBezTo>
                <a:cubicBezTo>
                  <a:pt x="72004" y="63082"/>
                  <a:pt x="77186" y="68796"/>
                  <a:pt x="82665" y="69578"/>
                </a:cubicBezTo>
                <a:cubicBezTo>
                  <a:pt x="87938" y="70331"/>
                  <a:pt x="93870" y="66700"/>
                  <a:pt x="96902" y="62320"/>
                </a:cubicBezTo>
                <a:cubicBezTo>
                  <a:pt x="104013" y="52047"/>
                  <a:pt x="74078" y="51861"/>
                  <a:pt x="62007" y="48641"/>
                </a:cubicBezTo>
                <a:cubicBezTo>
                  <a:pt x="54814" y="46722"/>
                  <a:pt x="46985" y="45792"/>
                  <a:pt x="40791" y="41662"/>
                </a:cubicBezTo>
                <a:cubicBezTo>
                  <a:pt x="30677" y="34917"/>
                  <a:pt x="26429" y="21354"/>
                  <a:pt x="23483" y="9559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2" name="Google Shape;292;p51"/>
          <p:cNvSpPr/>
          <p:nvPr/>
        </p:nvSpPr>
        <p:spPr>
          <a:xfrm>
            <a:off x="4737268" y="3797427"/>
            <a:ext cx="2169850" cy="1049250"/>
          </a:xfrm>
          <a:custGeom>
            <a:rect b="b" l="l" r="r" t="t"/>
            <a:pathLst>
              <a:path extrusionOk="0" h="41970" w="86794">
                <a:moveTo>
                  <a:pt x="31044" y="41560"/>
                </a:moveTo>
                <a:cubicBezTo>
                  <a:pt x="38602" y="30227"/>
                  <a:pt x="46472" y="16162"/>
                  <a:pt x="59519" y="12248"/>
                </a:cubicBezTo>
                <a:cubicBezTo>
                  <a:pt x="66006" y="10302"/>
                  <a:pt x="72853" y="9729"/>
                  <a:pt x="79339" y="7782"/>
                </a:cubicBezTo>
                <a:cubicBezTo>
                  <a:pt x="81971" y="6992"/>
                  <a:pt x="87826" y="6331"/>
                  <a:pt x="86597" y="3874"/>
                </a:cubicBezTo>
                <a:cubicBezTo>
                  <a:pt x="84139" y="-1039"/>
                  <a:pt x="75895" y="1022"/>
                  <a:pt x="70406" y="803"/>
                </a:cubicBezTo>
                <a:cubicBezTo>
                  <a:pt x="64629" y="572"/>
                  <a:pt x="58118" y="-949"/>
                  <a:pt x="53098" y="1919"/>
                </a:cubicBezTo>
                <a:cubicBezTo>
                  <a:pt x="44738" y="6695"/>
                  <a:pt x="38252" y="15664"/>
                  <a:pt x="28811" y="17552"/>
                </a:cubicBezTo>
                <a:cubicBezTo>
                  <a:pt x="23789" y="18556"/>
                  <a:pt x="18474" y="14753"/>
                  <a:pt x="14853" y="11132"/>
                </a:cubicBezTo>
                <a:cubicBezTo>
                  <a:pt x="12263" y="8542"/>
                  <a:pt x="12077" y="4252"/>
                  <a:pt x="9828" y="1361"/>
                </a:cubicBezTo>
                <a:cubicBezTo>
                  <a:pt x="8341" y="-550"/>
                  <a:pt x="3913" y="-374"/>
                  <a:pt x="2570" y="1640"/>
                </a:cubicBezTo>
                <a:cubicBezTo>
                  <a:pt x="-1199" y="7292"/>
                  <a:pt x="-322" y="15748"/>
                  <a:pt x="2291" y="22019"/>
                </a:cubicBezTo>
                <a:cubicBezTo>
                  <a:pt x="5635" y="30044"/>
                  <a:pt x="13777" y="35716"/>
                  <a:pt x="21553" y="39606"/>
                </a:cubicBezTo>
                <a:cubicBezTo>
                  <a:pt x="24733" y="41197"/>
                  <a:pt x="29647" y="43237"/>
                  <a:pt x="32161" y="4072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3" name="Google Shape;293;p51"/>
          <p:cNvSpPr/>
          <p:nvPr/>
        </p:nvSpPr>
        <p:spPr>
          <a:xfrm>
            <a:off x="3661441" y="266517"/>
            <a:ext cx="1165925" cy="1249600"/>
          </a:xfrm>
          <a:custGeom>
            <a:rect b="b" l="l" r="r" t="t"/>
            <a:pathLst>
              <a:path extrusionOk="0" h="49984" w="46637">
                <a:moveTo>
                  <a:pt x="14617" y="2739"/>
                </a:moveTo>
                <a:cubicBezTo>
                  <a:pt x="15907" y="11130"/>
                  <a:pt x="18827" y="20762"/>
                  <a:pt x="25783" y="25630"/>
                </a:cubicBezTo>
                <a:cubicBezTo>
                  <a:pt x="31503" y="29633"/>
                  <a:pt x="41269" y="27484"/>
                  <a:pt x="45324" y="33167"/>
                </a:cubicBezTo>
                <a:cubicBezTo>
                  <a:pt x="48797" y="38034"/>
                  <a:pt x="44858" y="50457"/>
                  <a:pt x="38903" y="49916"/>
                </a:cubicBezTo>
                <a:cubicBezTo>
                  <a:pt x="33585" y="49433"/>
                  <a:pt x="30676" y="43084"/>
                  <a:pt x="26900" y="39308"/>
                </a:cubicBezTo>
                <a:cubicBezTo>
                  <a:pt x="21205" y="33613"/>
                  <a:pt x="15412" y="27790"/>
                  <a:pt x="11267" y="20884"/>
                </a:cubicBezTo>
                <a:cubicBezTo>
                  <a:pt x="7933" y="15328"/>
                  <a:pt x="-703" y="11402"/>
                  <a:pt x="100" y="4972"/>
                </a:cubicBezTo>
                <a:cubicBezTo>
                  <a:pt x="685" y="291"/>
                  <a:pt x="9854" y="-1274"/>
                  <a:pt x="13779" y="134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4" name="Google Shape;294;p51"/>
          <p:cNvSpPr/>
          <p:nvPr/>
        </p:nvSpPr>
        <p:spPr>
          <a:xfrm>
            <a:off x="4819698" y="1066758"/>
            <a:ext cx="1326125" cy="782675"/>
          </a:xfrm>
          <a:custGeom>
            <a:rect b="b" l="l" r="r" t="t"/>
            <a:pathLst>
              <a:path extrusionOk="0" h="31307" w="53045">
                <a:moveTo>
                  <a:pt x="5973" y="31307"/>
                </a:moveTo>
                <a:cubicBezTo>
                  <a:pt x="13886" y="25219"/>
                  <a:pt x="19352" y="14281"/>
                  <a:pt x="29143" y="12324"/>
                </a:cubicBezTo>
                <a:cubicBezTo>
                  <a:pt x="37378" y="10678"/>
                  <a:pt x="56068" y="10757"/>
                  <a:pt x="52593" y="3112"/>
                </a:cubicBezTo>
                <a:cubicBezTo>
                  <a:pt x="50743" y="-959"/>
                  <a:pt x="43944" y="320"/>
                  <a:pt x="39472" y="320"/>
                </a:cubicBezTo>
                <a:cubicBezTo>
                  <a:pt x="32106" y="320"/>
                  <a:pt x="24407" y="-614"/>
                  <a:pt x="17419" y="1716"/>
                </a:cubicBezTo>
                <a:cubicBezTo>
                  <a:pt x="12673" y="3298"/>
                  <a:pt x="10496" y="8995"/>
                  <a:pt x="6531" y="12045"/>
                </a:cubicBezTo>
                <a:cubicBezTo>
                  <a:pt x="4481" y="13623"/>
                  <a:pt x="1298" y="14368"/>
                  <a:pt x="390" y="16791"/>
                </a:cubicBezTo>
                <a:cubicBezTo>
                  <a:pt x="-1480" y="21781"/>
                  <a:pt x="4130" y="26875"/>
                  <a:pt x="7090" y="3130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2"/>
          <p:cNvSpPr txBox="1"/>
          <p:nvPr>
            <p:ph idx="1" type="subTitle"/>
          </p:nvPr>
        </p:nvSpPr>
        <p:spPr>
          <a:xfrm>
            <a:off x="1298100" y="3152050"/>
            <a:ext cx="7767600" cy="432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</a:rPr>
              <a:t>What can we assume from this picture during a tracing of these synapses?</a:t>
            </a:r>
            <a:endParaRPr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/>
          <p:nvPr>
            <p:ph idx="1" type="subTitle"/>
          </p:nvPr>
        </p:nvSpPr>
        <p:spPr>
          <a:xfrm>
            <a:off x="2324000" y="3277625"/>
            <a:ext cx="6783300" cy="432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</a:rPr>
              <a:t>Bingo! It’s likely the (1s) are axons and (2s) are spines (dendrites)</a:t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305" name="Google Shape;305;p53"/>
          <p:cNvSpPr txBox="1"/>
          <p:nvPr/>
        </p:nvSpPr>
        <p:spPr>
          <a:xfrm>
            <a:off x="1346950" y="2903250"/>
            <a:ext cx="3000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2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06" name="Google Shape;306;p53"/>
          <p:cNvSpPr txBox="1"/>
          <p:nvPr/>
        </p:nvSpPr>
        <p:spPr>
          <a:xfrm>
            <a:off x="1130575" y="4117575"/>
            <a:ext cx="251400" cy="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07" name="Google Shape;307;p53"/>
          <p:cNvSpPr txBox="1"/>
          <p:nvPr/>
        </p:nvSpPr>
        <p:spPr>
          <a:xfrm>
            <a:off x="3573225" y="977050"/>
            <a:ext cx="3699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08" name="Google Shape;308;p53"/>
          <p:cNvSpPr txBox="1"/>
          <p:nvPr/>
        </p:nvSpPr>
        <p:spPr>
          <a:xfrm>
            <a:off x="4515400" y="335000"/>
            <a:ext cx="4884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2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09" name="Google Shape;309;p53"/>
          <p:cNvSpPr txBox="1"/>
          <p:nvPr/>
        </p:nvSpPr>
        <p:spPr>
          <a:xfrm>
            <a:off x="5373800" y="984025"/>
            <a:ext cx="3699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10" name="Google Shape;310;p53"/>
          <p:cNvSpPr txBox="1"/>
          <p:nvPr/>
        </p:nvSpPr>
        <p:spPr>
          <a:xfrm>
            <a:off x="5576200" y="1842450"/>
            <a:ext cx="3699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2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11" name="Google Shape;311;p53"/>
          <p:cNvSpPr txBox="1"/>
          <p:nvPr/>
        </p:nvSpPr>
        <p:spPr>
          <a:xfrm>
            <a:off x="5031825" y="3943125"/>
            <a:ext cx="4398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12" name="Google Shape;312;p53"/>
          <p:cNvSpPr txBox="1"/>
          <p:nvPr/>
        </p:nvSpPr>
        <p:spPr>
          <a:xfrm>
            <a:off x="6260125" y="4306025"/>
            <a:ext cx="579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2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4"/>
          <p:cNvSpPr txBox="1"/>
          <p:nvPr>
            <p:ph idx="1" type="subTitle"/>
          </p:nvPr>
        </p:nvSpPr>
        <p:spPr>
          <a:xfrm>
            <a:off x="2324000" y="3277625"/>
            <a:ext cx="6783300" cy="432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</a:rPr>
              <a:t>(1s) AKA Presynaptic site and (2s) AKA Postsynaptic site</a:t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318" name="Google Shape;318;p54"/>
          <p:cNvSpPr txBox="1"/>
          <p:nvPr/>
        </p:nvSpPr>
        <p:spPr>
          <a:xfrm>
            <a:off x="1346950" y="2903250"/>
            <a:ext cx="3000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2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19" name="Google Shape;319;p54"/>
          <p:cNvSpPr txBox="1"/>
          <p:nvPr/>
        </p:nvSpPr>
        <p:spPr>
          <a:xfrm>
            <a:off x="1130575" y="4117575"/>
            <a:ext cx="251400" cy="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20" name="Google Shape;320;p54"/>
          <p:cNvSpPr txBox="1"/>
          <p:nvPr/>
        </p:nvSpPr>
        <p:spPr>
          <a:xfrm>
            <a:off x="3573225" y="977050"/>
            <a:ext cx="3699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21" name="Google Shape;321;p54"/>
          <p:cNvSpPr txBox="1"/>
          <p:nvPr/>
        </p:nvSpPr>
        <p:spPr>
          <a:xfrm>
            <a:off x="4515400" y="335000"/>
            <a:ext cx="4884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2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22" name="Google Shape;322;p54"/>
          <p:cNvSpPr txBox="1"/>
          <p:nvPr/>
        </p:nvSpPr>
        <p:spPr>
          <a:xfrm>
            <a:off x="5373800" y="984025"/>
            <a:ext cx="3699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23" name="Google Shape;323;p54"/>
          <p:cNvSpPr txBox="1"/>
          <p:nvPr/>
        </p:nvSpPr>
        <p:spPr>
          <a:xfrm>
            <a:off x="5576200" y="1842450"/>
            <a:ext cx="3699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2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24" name="Google Shape;324;p54"/>
          <p:cNvSpPr txBox="1"/>
          <p:nvPr/>
        </p:nvSpPr>
        <p:spPr>
          <a:xfrm>
            <a:off x="5031825" y="3943125"/>
            <a:ext cx="4398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25" name="Google Shape;325;p54"/>
          <p:cNvSpPr txBox="1"/>
          <p:nvPr/>
        </p:nvSpPr>
        <p:spPr>
          <a:xfrm>
            <a:off x="6260125" y="4306025"/>
            <a:ext cx="579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2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5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Mitochondria</a:t>
            </a:r>
            <a:endParaRPr/>
          </a:p>
        </p:txBody>
      </p:sp>
      <p:sp>
        <p:nvSpPr>
          <p:cNvPr id="331" name="Google Shape;331;p55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Their powerlevel is over 9000!</a:t>
            </a:r>
            <a:endParaRPr/>
          </a:p>
        </p:txBody>
      </p:sp>
      <p:pic>
        <p:nvPicPr>
          <p:cNvPr id="332" name="Google Shape;33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088" y="345863"/>
            <a:ext cx="4200525" cy="42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6"/>
          <p:cNvSpPr txBox="1"/>
          <p:nvPr>
            <p:ph idx="1" type="subTitle"/>
          </p:nvPr>
        </p:nvSpPr>
        <p:spPr>
          <a:xfrm>
            <a:off x="1626075" y="590750"/>
            <a:ext cx="53808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B7B7B7"/>
                </a:highlight>
              </a:rPr>
              <a:t>Mitochondria and an exclusive MVB</a:t>
            </a:r>
            <a:endParaRPr sz="2400">
              <a:highlight>
                <a:srgbClr val="B7B7B7"/>
              </a:highlight>
            </a:endParaRPr>
          </a:p>
        </p:txBody>
      </p:sp>
      <p:cxnSp>
        <p:nvCxnSpPr>
          <p:cNvPr id="338" name="Google Shape;338;p56"/>
          <p:cNvCxnSpPr/>
          <p:nvPr/>
        </p:nvCxnSpPr>
        <p:spPr>
          <a:xfrm flipH="1">
            <a:off x="1919275" y="1053825"/>
            <a:ext cx="614100" cy="998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9" name="Google Shape;339;p56"/>
          <p:cNvCxnSpPr/>
          <p:nvPr/>
        </p:nvCxnSpPr>
        <p:spPr>
          <a:xfrm>
            <a:off x="2889300" y="1067775"/>
            <a:ext cx="746700" cy="1074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0" name="Google Shape;340;p56"/>
          <p:cNvCxnSpPr/>
          <p:nvPr/>
        </p:nvCxnSpPr>
        <p:spPr>
          <a:xfrm>
            <a:off x="2896275" y="1102675"/>
            <a:ext cx="2840400" cy="1361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1" name="Google Shape;341;p56"/>
          <p:cNvCxnSpPr/>
          <p:nvPr/>
        </p:nvCxnSpPr>
        <p:spPr>
          <a:xfrm>
            <a:off x="2875325" y="3531350"/>
            <a:ext cx="2135700" cy="116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2" name="Google Shape;342;p56"/>
          <p:cNvCxnSpPr/>
          <p:nvPr/>
        </p:nvCxnSpPr>
        <p:spPr>
          <a:xfrm>
            <a:off x="2889300" y="3538325"/>
            <a:ext cx="2260200" cy="522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3" name="Google Shape;343;p56"/>
          <p:cNvCxnSpPr/>
          <p:nvPr/>
        </p:nvCxnSpPr>
        <p:spPr>
          <a:xfrm>
            <a:off x="2889300" y="3510425"/>
            <a:ext cx="3201300" cy="283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4" name="Google Shape;344;p56"/>
          <p:cNvCxnSpPr/>
          <p:nvPr/>
        </p:nvCxnSpPr>
        <p:spPr>
          <a:xfrm>
            <a:off x="2889300" y="1102675"/>
            <a:ext cx="5380800" cy="147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5" name="Google Shape;345;p56"/>
          <p:cNvCxnSpPr/>
          <p:nvPr/>
        </p:nvCxnSpPr>
        <p:spPr>
          <a:xfrm>
            <a:off x="2966050" y="1095700"/>
            <a:ext cx="4511100" cy="599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6" name="Google Shape;346;p56"/>
          <p:cNvCxnSpPr/>
          <p:nvPr/>
        </p:nvCxnSpPr>
        <p:spPr>
          <a:xfrm>
            <a:off x="2505450" y="1060800"/>
            <a:ext cx="418800" cy="3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7" name="Google Shape;347;p56"/>
          <p:cNvCxnSpPr/>
          <p:nvPr/>
        </p:nvCxnSpPr>
        <p:spPr>
          <a:xfrm>
            <a:off x="2672950" y="1088725"/>
            <a:ext cx="223200" cy="2442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7"/>
          <p:cNvSpPr/>
          <p:nvPr/>
        </p:nvSpPr>
        <p:spPr>
          <a:xfrm>
            <a:off x="2755129" y="1104903"/>
            <a:ext cx="3592150" cy="3196700"/>
          </a:xfrm>
          <a:custGeom>
            <a:rect b="b" l="l" r="r" t="t"/>
            <a:pathLst>
              <a:path extrusionOk="0" h="127868" w="143686">
                <a:moveTo>
                  <a:pt x="86323" y="190"/>
                </a:moveTo>
                <a:cubicBezTo>
                  <a:pt x="68130" y="-1109"/>
                  <a:pt x="50137" y="6221"/>
                  <a:pt x="33003" y="12473"/>
                </a:cubicBezTo>
                <a:cubicBezTo>
                  <a:pt x="22477" y="16314"/>
                  <a:pt x="8612" y="19905"/>
                  <a:pt x="4529" y="30339"/>
                </a:cubicBezTo>
                <a:cubicBezTo>
                  <a:pt x="-6781" y="59240"/>
                  <a:pt x="3670" y="104544"/>
                  <a:pt x="30770" y="119670"/>
                </a:cubicBezTo>
                <a:cubicBezTo>
                  <a:pt x="42291" y="126100"/>
                  <a:pt x="56394" y="126859"/>
                  <a:pt x="69573" y="127487"/>
                </a:cubicBezTo>
                <a:cubicBezTo>
                  <a:pt x="86383" y="128288"/>
                  <a:pt x="105895" y="128777"/>
                  <a:pt x="119263" y="118554"/>
                </a:cubicBezTo>
                <a:cubicBezTo>
                  <a:pt x="126584" y="112955"/>
                  <a:pt x="131135" y="104226"/>
                  <a:pt x="135176" y="95942"/>
                </a:cubicBezTo>
                <a:cubicBezTo>
                  <a:pt x="146070" y="73608"/>
                  <a:pt x="147438" y="42166"/>
                  <a:pt x="133780" y="21406"/>
                </a:cubicBezTo>
                <a:cubicBezTo>
                  <a:pt x="123975" y="6503"/>
                  <a:pt x="102487" y="190"/>
                  <a:pt x="84648" y="19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3" name="Google Shape;353;p57"/>
          <p:cNvSpPr txBox="1"/>
          <p:nvPr/>
        </p:nvSpPr>
        <p:spPr>
          <a:xfrm>
            <a:off x="467600" y="191925"/>
            <a:ext cx="4131600" cy="1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Synapse and Mitochondria</a:t>
            </a:r>
            <a:endParaRPr sz="2400">
              <a:solidFill>
                <a:schemeClr val="lt1"/>
              </a:solidFill>
            </a:endParaRPr>
          </a:p>
        </p:txBody>
      </p:sp>
      <p:cxnSp>
        <p:nvCxnSpPr>
          <p:cNvPr id="354" name="Google Shape;354;p57"/>
          <p:cNvCxnSpPr/>
          <p:nvPr/>
        </p:nvCxnSpPr>
        <p:spPr>
          <a:xfrm>
            <a:off x="1381825" y="732800"/>
            <a:ext cx="2659200" cy="1563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5" name="Google Shape;355;p57"/>
          <p:cNvCxnSpPr/>
          <p:nvPr/>
        </p:nvCxnSpPr>
        <p:spPr>
          <a:xfrm>
            <a:off x="1402775" y="746750"/>
            <a:ext cx="3000900" cy="1200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6" name="Google Shape;356;p57"/>
          <p:cNvCxnSpPr/>
          <p:nvPr/>
        </p:nvCxnSpPr>
        <p:spPr>
          <a:xfrm>
            <a:off x="3203350" y="642075"/>
            <a:ext cx="1612200" cy="209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57"/>
          <p:cNvCxnSpPr/>
          <p:nvPr/>
        </p:nvCxnSpPr>
        <p:spPr>
          <a:xfrm>
            <a:off x="4822475" y="858425"/>
            <a:ext cx="146700" cy="1556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8" name="Google Shape;358;p57"/>
          <p:cNvSpPr/>
          <p:nvPr/>
        </p:nvSpPr>
        <p:spPr>
          <a:xfrm>
            <a:off x="4332957" y="2435650"/>
            <a:ext cx="1292850" cy="971475"/>
          </a:xfrm>
          <a:custGeom>
            <a:rect b="b" l="l" r="r" t="t"/>
            <a:pathLst>
              <a:path extrusionOk="0" h="38859" w="51714">
                <a:moveTo>
                  <a:pt x="28514" y="0"/>
                </a:moveTo>
                <a:cubicBezTo>
                  <a:pt x="14965" y="3388"/>
                  <a:pt x="-7070" y="22282"/>
                  <a:pt x="2273" y="32662"/>
                </a:cubicBezTo>
                <a:cubicBezTo>
                  <a:pt x="6712" y="37594"/>
                  <a:pt x="14958" y="36810"/>
                  <a:pt x="21535" y="37687"/>
                </a:cubicBezTo>
                <a:cubicBezTo>
                  <a:pt x="26793" y="38388"/>
                  <a:pt x="32810" y="39984"/>
                  <a:pt x="37447" y="37408"/>
                </a:cubicBezTo>
                <a:cubicBezTo>
                  <a:pt x="42914" y="34371"/>
                  <a:pt x="46424" y="28646"/>
                  <a:pt x="50288" y="23729"/>
                </a:cubicBezTo>
                <a:cubicBezTo>
                  <a:pt x="56996" y="15192"/>
                  <a:pt x="37975" y="838"/>
                  <a:pt x="27118" y="838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8"/>
          <p:cNvSpPr/>
          <p:nvPr/>
        </p:nvSpPr>
        <p:spPr>
          <a:xfrm>
            <a:off x="2110576" y="529580"/>
            <a:ext cx="4380350" cy="4300575"/>
          </a:xfrm>
          <a:custGeom>
            <a:rect b="b" l="l" r="r" t="t"/>
            <a:pathLst>
              <a:path extrusionOk="0" h="172023" w="175214">
                <a:moveTo>
                  <a:pt x="7141" y="52515"/>
                </a:moveTo>
                <a:cubicBezTo>
                  <a:pt x="7724" y="35604"/>
                  <a:pt x="9237" y="14372"/>
                  <a:pt x="22774" y="4220"/>
                </a:cubicBezTo>
                <a:cubicBezTo>
                  <a:pt x="29849" y="-1086"/>
                  <a:pt x="40176" y="40"/>
                  <a:pt x="49015" y="312"/>
                </a:cubicBezTo>
                <a:cubicBezTo>
                  <a:pt x="64157" y="778"/>
                  <a:pt x="79705" y="3609"/>
                  <a:pt x="93401" y="10083"/>
                </a:cubicBezTo>
                <a:cubicBezTo>
                  <a:pt x="116624" y="21061"/>
                  <a:pt x="127044" y="48927"/>
                  <a:pt x="143091" y="68985"/>
                </a:cubicBezTo>
                <a:cubicBezTo>
                  <a:pt x="152306" y="80503"/>
                  <a:pt x="164063" y="90308"/>
                  <a:pt x="171007" y="103322"/>
                </a:cubicBezTo>
                <a:cubicBezTo>
                  <a:pt x="177581" y="115644"/>
                  <a:pt x="175857" y="132705"/>
                  <a:pt x="169611" y="145196"/>
                </a:cubicBezTo>
                <a:cubicBezTo>
                  <a:pt x="163293" y="157832"/>
                  <a:pt x="149108" y="167170"/>
                  <a:pt x="135275" y="170041"/>
                </a:cubicBezTo>
                <a:cubicBezTo>
                  <a:pt x="117415" y="173748"/>
                  <a:pt x="98682" y="171280"/>
                  <a:pt x="80560" y="169203"/>
                </a:cubicBezTo>
                <a:cubicBezTo>
                  <a:pt x="67712" y="167731"/>
                  <a:pt x="55172" y="163988"/>
                  <a:pt x="42873" y="159991"/>
                </a:cubicBezTo>
                <a:cubicBezTo>
                  <a:pt x="36539" y="157933"/>
                  <a:pt x="28705" y="158977"/>
                  <a:pt x="23611" y="154687"/>
                </a:cubicBezTo>
                <a:cubicBezTo>
                  <a:pt x="15868" y="148166"/>
                  <a:pt x="12093" y="137745"/>
                  <a:pt x="8816" y="128167"/>
                </a:cubicBezTo>
                <a:cubicBezTo>
                  <a:pt x="793" y="104715"/>
                  <a:pt x="-1794" y="78785"/>
                  <a:pt x="1279" y="54190"/>
                </a:cubicBezTo>
                <a:cubicBezTo>
                  <a:pt x="1616" y="51493"/>
                  <a:pt x="3667" y="47109"/>
                  <a:pt x="6304" y="47769"/>
                </a:cubicBezTo>
                <a:cubicBezTo>
                  <a:pt x="7839" y="48153"/>
                  <a:pt x="10103" y="51733"/>
                  <a:pt x="8537" y="51957"/>
                </a:cubicBezTo>
                <a:cubicBezTo>
                  <a:pt x="7616" y="52089"/>
                  <a:pt x="7044" y="50636"/>
                  <a:pt x="6862" y="49723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4" name="Google Shape;364;p58"/>
          <p:cNvSpPr txBox="1"/>
          <p:nvPr/>
        </p:nvSpPr>
        <p:spPr>
          <a:xfrm>
            <a:off x="202400" y="87275"/>
            <a:ext cx="38664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highlight>
                  <a:schemeClr val="dk2"/>
                </a:highlight>
              </a:rPr>
              <a:t>Synapse plus Mitochondria</a:t>
            </a:r>
            <a:endParaRPr sz="24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9"/>
          <p:cNvSpPr/>
          <p:nvPr/>
        </p:nvSpPr>
        <p:spPr>
          <a:xfrm>
            <a:off x="472179" y="725306"/>
            <a:ext cx="1440150" cy="909475"/>
          </a:xfrm>
          <a:custGeom>
            <a:rect b="b" l="l" r="r" t="t"/>
            <a:pathLst>
              <a:path extrusionOk="0" h="36379" w="57606">
                <a:moveTo>
                  <a:pt x="53415" y="2812"/>
                </a:moveTo>
                <a:cubicBezTo>
                  <a:pt x="38680" y="-3085"/>
                  <a:pt x="19846" y="1067"/>
                  <a:pt x="6237" y="9233"/>
                </a:cubicBezTo>
                <a:cubicBezTo>
                  <a:pt x="213" y="12848"/>
                  <a:pt x="-1930" y="24100"/>
                  <a:pt x="2050" y="29890"/>
                </a:cubicBezTo>
                <a:cubicBezTo>
                  <a:pt x="10504" y="42188"/>
                  <a:pt x="36485" y="35150"/>
                  <a:pt x="46436" y="24028"/>
                </a:cubicBezTo>
                <a:cubicBezTo>
                  <a:pt x="50322" y="19685"/>
                  <a:pt x="55480" y="15877"/>
                  <a:pt x="57323" y="10349"/>
                </a:cubicBezTo>
                <a:cubicBezTo>
                  <a:pt x="58310" y="7388"/>
                  <a:pt x="55927" y="578"/>
                  <a:pt x="53136" y="1975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0" name="Google Shape;370;p59"/>
          <p:cNvSpPr/>
          <p:nvPr/>
        </p:nvSpPr>
        <p:spPr>
          <a:xfrm>
            <a:off x="366235" y="2922406"/>
            <a:ext cx="955950" cy="897275"/>
          </a:xfrm>
          <a:custGeom>
            <a:rect b="b" l="l" r="r" t="t"/>
            <a:pathLst>
              <a:path extrusionOk="0" h="35891" w="38238">
                <a:moveTo>
                  <a:pt x="36716" y="2305"/>
                </a:moveTo>
                <a:cubicBezTo>
                  <a:pt x="25919" y="762"/>
                  <a:pt x="12357" y="-2814"/>
                  <a:pt x="4055" y="4259"/>
                </a:cubicBezTo>
                <a:cubicBezTo>
                  <a:pt x="-2688" y="10003"/>
                  <a:pt x="-130" y="24137"/>
                  <a:pt x="5730" y="30779"/>
                </a:cubicBezTo>
                <a:cubicBezTo>
                  <a:pt x="9523" y="35078"/>
                  <a:pt x="17394" y="37335"/>
                  <a:pt x="22479" y="34687"/>
                </a:cubicBezTo>
                <a:cubicBezTo>
                  <a:pt x="29080" y="31249"/>
                  <a:pt x="34226" y="24874"/>
                  <a:pt x="37554" y="18217"/>
                </a:cubicBezTo>
                <a:cubicBezTo>
                  <a:pt x="40141" y="13043"/>
                  <a:pt x="34204" y="6973"/>
                  <a:pt x="34204" y="1188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1" name="Google Shape;371;p59"/>
          <p:cNvSpPr/>
          <p:nvPr/>
        </p:nvSpPr>
        <p:spPr>
          <a:xfrm>
            <a:off x="2296497" y="899451"/>
            <a:ext cx="1098925" cy="683000"/>
          </a:xfrm>
          <a:custGeom>
            <a:rect b="b" l="l" r="r" t="t"/>
            <a:pathLst>
              <a:path extrusionOk="0" h="27320" w="43957">
                <a:moveTo>
                  <a:pt x="37949" y="3383"/>
                </a:moveTo>
                <a:cubicBezTo>
                  <a:pt x="30138" y="1316"/>
                  <a:pt x="22021" y="33"/>
                  <a:pt x="13941" y="33"/>
                </a:cubicBezTo>
                <a:cubicBezTo>
                  <a:pt x="9288" y="33"/>
                  <a:pt x="1943" y="-495"/>
                  <a:pt x="542" y="3942"/>
                </a:cubicBezTo>
                <a:cubicBezTo>
                  <a:pt x="-1677" y="10970"/>
                  <a:pt x="3716" y="19815"/>
                  <a:pt x="9754" y="24041"/>
                </a:cubicBezTo>
                <a:cubicBezTo>
                  <a:pt x="17531" y="29485"/>
                  <a:pt x="29516" y="27254"/>
                  <a:pt x="38228" y="23483"/>
                </a:cubicBezTo>
                <a:cubicBezTo>
                  <a:pt x="42010" y="21846"/>
                  <a:pt x="44918" y="16197"/>
                  <a:pt x="43532" y="12316"/>
                </a:cubicBezTo>
                <a:cubicBezTo>
                  <a:pt x="41938" y="7853"/>
                  <a:pt x="33203" y="7285"/>
                  <a:pt x="33203" y="2546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2" name="Google Shape;372;p59"/>
          <p:cNvSpPr/>
          <p:nvPr/>
        </p:nvSpPr>
        <p:spPr>
          <a:xfrm>
            <a:off x="3824786" y="177522"/>
            <a:ext cx="1236450" cy="654375"/>
          </a:xfrm>
          <a:custGeom>
            <a:rect b="b" l="l" r="r" t="t"/>
            <a:pathLst>
              <a:path extrusionOk="0" h="26175" w="49458">
                <a:moveTo>
                  <a:pt x="46608" y="3507"/>
                </a:moveTo>
                <a:cubicBezTo>
                  <a:pt x="32534" y="-94"/>
                  <a:pt x="15247" y="-2724"/>
                  <a:pt x="3059" y="5182"/>
                </a:cubicBezTo>
                <a:cubicBezTo>
                  <a:pt x="-125" y="7248"/>
                  <a:pt x="-639" y="12846"/>
                  <a:pt x="825" y="16348"/>
                </a:cubicBezTo>
                <a:cubicBezTo>
                  <a:pt x="2958" y="21448"/>
                  <a:pt x="8715" y="26566"/>
                  <a:pt x="14225" y="26119"/>
                </a:cubicBezTo>
                <a:cubicBezTo>
                  <a:pt x="25064" y="25240"/>
                  <a:pt x="34873" y="18762"/>
                  <a:pt x="44095" y="12998"/>
                </a:cubicBezTo>
                <a:cubicBezTo>
                  <a:pt x="46272" y="11637"/>
                  <a:pt x="49036" y="9956"/>
                  <a:pt x="49399" y="7415"/>
                </a:cubicBezTo>
                <a:cubicBezTo>
                  <a:pt x="49636" y="5755"/>
                  <a:pt x="46889" y="4624"/>
                  <a:pt x="45212" y="4624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3" name="Google Shape;373;p59"/>
          <p:cNvSpPr/>
          <p:nvPr/>
        </p:nvSpPr>
        <p:spPr>
          <a:xfrm>
            <a:off x="4533929" y="1107312"/>
            <a:ext cx="1671475" cy="1445250"/>
          </a:xfrm>
          <a:custGeom>
            <a:rect b="b" l="l" r="r" t="t"/>
            <a:pathLst>
              <a:path extrusionOk="0" h="57810" w="66859">
                <a:moveTo>
                  <a:pt x="53695" y="7352"/>
                </a:moveTo>
                <a:cubicBezTo>
                  <a:pt x="38915" y="1440"/>
                  <a:pt x="17572" y="-4931"/>
                  <a:pt x="5959" y="5957"/>
                </a:cubicBezTo>
                <a:cubicBezTo>
                  <a:pt x="-1139" y="12612"/>
                  <a:pt x="-426" y="25076"/>
                  <a:pt x="934" y="34710"/>
                </a:cubicBezTo>
                <a:cubicBezTo>
                  <a:pt x="1917" y="41677"/>
                  <a:pt x="2502" y="50392"/>
                  <a:pt x="8192" y="54530"/>
                </a:cubicBezTo>
                <a:cubicBezTo>
                  <a:pt x="14483" y="59105"/>
                  <a:pt x="23587" y="57562"/>
                  <a:pt x="31362" y="57322"/>
                </a:cubicBezTo>
                <a:cubicBezTo>
                  <a:pt x="42749" y="56970"/>
                  <a:pt x="57087" y="55037"/>
                  <a:pt x="63465" y="45597"/>
                </a:cubicBezTo>
                <a:cubicBezTo>
                  <a:pt x="71225" y="34112"/>
                  <a:pt x="64764" y="5957"/>
                  <a:pt x="50903" y="5957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4" name="Google Shape;374;p59"/>
          <p:cNvSpPr/>
          <p:nvPr/>
        </p:nvSpPr>
        <p:spPr>
          <a:xfrm>
            <a:off x="7109527" y="-105625"/>
            <a:ext cx="1580600" cy="626625"/>
          </a:xfrm>
          <a:custGeom>
            <a:rect b="b" l="l" r="r" t="t"/>
            <a:pathLst>
              <a:path extrusionOk="0" h="25065" w="63224">
                <a:moveTo>
                  <a:pt x="4269" y="22370"/>
                </a:moveTo>
                <a:cubicBezTo>
                  <a:pt x="18278" y="24372"/>
                  <a:pt x="34330" y="27846"/>
                  <a:pt x="46701" y="20975"/>
                </a:cubicBezTo>
                <a:cubicBezTo>
                  <a:pt x="52660" y="17666"/>
                  <a:pt x="66119" y="13978"/>
                  <a:pt x="62613" y="8133"/>
                </a:cubicBezTo>
                <a:cubicBezTo>
                  <a:pt x="59279" y="2576"/>
                  <a:pt x="50881" y="2084"/>
                  <a:pt x="44468" y="1154"/>
                </a:cubicBezTo>
                <a:cubicBezTo>
                  <a:pt x="30525" y="-867"/>
                  <a:pt x="15680" y="-229"/>
                  <a:pt x="2315" y="4225"/>
                </a:cubicBezTo>
                <a:cubicBezTo>
                  <a:pt x="-3853" y="6281"/>
                  <a:pt x="4318" y="17074"/>
                  <a:pt x="5386" y="23487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5" name="Google Shape;375;p59"/>
          <p:cNvSpPr/>
          <p:nvPr/>
        </p:nvSpPr>
        <p:spPr>
          <a:xfrm>
            <a:off x="291471" y="4078119"/>
            <a:ext cx="2730425" cy="1035100"/>
          </a:xfrm>
          <a:custGeom>
            <a:rect b="b" l="l" r="r" t="t"/>
            <a:pathLst>
              <a:path extrusionOk="0" h="41404" w="109217">
                <a:moveTo>
                  <a:pt x="107821" y="2974"/>
                </a:moveTo>
                <a:cubicBezTo>
                  <a:pt x="102880" y="-202"/>
                  <a:pt x="95322" y="-1077"/>
                  <a:pt x="90234" y="1858"/>
                </a:cubicBezTo>
                <a:cubicBezTo>
                  <a:pt x="84236" y="5318"/>
                  <a:pt x="82218" y="13506"/>
                  <a:pt x="76555" y="17491"/>
                </a:cubicBezTo>
                <a:cubicBezTo>
                  <a:pt x="71538" y="21021"/>
                  <a:pt x="64540" y="20780"/>
                  <a:pt x="58410" y="20561"/>
                </a:cubicBezTo>
                <a:cubicBezTo>
                  <a:pt x="45409" y="20097"/>
                  <a:pt x="32552" y="17668"/>
                  <a:pt x="19607" y="16374"/>
                </a:cubicBezTo>
                <a:cubicBezTo>
                  <a:pt x="13910" y="15805"/>
                  <a:pt x="8061" y="16962"/>
                  <a:pt x="2578" y="18607"/>
                </a:cubicBezTo>
                <a:cubicBezTo>
                  <a:pt x="1614" y="18896"/>
                  <a:pt x="-199" y="19311"/>
                  <a:pt x="66" y="20282"/>
                </a:cubicBezTo>
                <a:cubicBezTo>
                  <a:pt x="2530" y="29323"/>
                  <a:pt x="14447" y="34690"/>
                  <a:pt x="23794" y="35357"/>
                </a:cubicBezTo>
                <a:cubicBezTo>
                  <a:pt x="29558" y="35768"/>
                  <a:pt x="34833" y="30010"/>
                  <a:pt x="40544" y="30890"/>
                </a:cubicBezTo>
                <a:cubicBezTo>
                  <a:pt x="50006" y="32347"/>
                  <a:pt x="57884" y="42697"/>
                  <a:pt x="67343" y="41219"/>
                </a:cubicBezTo>
                <a:cubicBezTo>
                  <a:pt x="70632" y="40705"/>
                  <a:pt x="74084" y="39258"/>
                  <a:pt x="76276" y="36753"/>
                </a:cubicBezTo>
                <a:cubicBezTo>
                  <a:pt x="77975" y="34811"/>
                  <a:pt x="77611" y="31386"/>
                  <a:pt x="79626" y="29774"/>
                </a:cubicBezTo>
                <a:cubicBezTo>
                  <a:pt x="84807" y="25629"/>
                  <a:pt x="92331" y="25600"/>
                  <a:pt x="98050" y="22236"/>
                </a:cubicBezTo>
                <a:cubicBezTo>
                  <a:pt x="104309" y="18555"/>
                  <a:pt x="109217" y="10794"/>
                  <a:pt x="109217" y="3533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6" name="Google Shape;376;p59"/>
          <p:cNvSpPr/>
          <p:nvPr/>
        </p:nvSpPr>
        <p:spPr>
          <a:xfrm>
            <a:off x="4999292" y="2686616"/>
            <a:ext cx="1890500" cy="1627525"/>
          </a:xfrm>
          <a:custGeom>
            <a:rect b="b" l="l" r="r" t="t"/>
            <a:pathLst>
              <a:path extrusionOk="0" h="65101" w="75620">
                <a:moveTo>
                  <a:pt x="15259" y="64218"/>
                </a:moveTo>
                <a:cubicBezTo>
                  <a:pt x="4450" y="52634"/>
                  <a:pt x="-5390" y="31246"/>
                  <a:pt x="3535" y="18156"/>
                </a:cubicBezTo>
                <a:cubicBezTo>
                  <a:pt x="6948" y="13150"/>
                  <a:pt x="10399" y="7467"/>
                  <a:pt x="15818" y="4757"/>
                </a:cubicBezTo>
                <a:cubicBezTo>
                  <a:pt x="28055" y="-1362"/>
                  <a:pt x="45527" y="-2080"/>
                  <a:pt x="56854" y="5594"/>
                </a:cubicBezTo>
                <a:cubicBezTo>
                  <a:pt x="67741" y="12970"/>
                  <a:pt x="79653" y="29097"/>
                  <a:pt x="74162" y="41047"/>
                </a:cubicBezTo>
                <a:cubicBezTo>
                  <a:pt x="65156" y="60646"/>
                  <a:pt x="32043" y="71065"/>
                  <a:pt x="12747" y="61426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7" name="Google Shape;377;p59"/>
          <p:cNvSpPr/>
          <p:nvPr/>
        </p:nvSpPr>
        <p:spPr>
          <a:xfrm>
            <a:off x="7561474" y="2042951"/>
            <a:ext cx="729425" cy="862425"/>
          </a:xfrm>
          <a:custGeom>
            <a:rect b="b" l="l" r="r" t="t"/>
            <a:pathLst>
              <a:path extrusionOk="0" h="34497" w="29177">
                <a:moveTo>
                  <a:pt x="22203" y="23804"/>
                </a:moveTo>
                <a:cubicBezTo>
                  <a:pt x="24585" y="18604"/>
                  <a:pt x="31006" y="13091"/>
                  <a:pt x="28623" y="7892"/>
                </a:cubicBezTo>
                <a:cubicBezTo>
                  <a:pt x="24965" y="-91"/>
                  <a:pt x="8871" y="-2784"/>
                  <a:pt x="2662" y="3425"/>
                </a:cubicBezTo>
                <a:cubicBezTo>
                  <a:pt x="-1759" y="7846"/>
                  <a:pt x="612" y="15911"/>
                  <a:pt x="1266" y="22129"/>
                </a:cubicBezTo>
                <a:cubicBezTo>
                  <a:pt x="1665" y="25923"/>
                  <a:pt x="674" y="31077"/>
                  <a:pt x="3778" y="33295"/>
                </a:cubicBezTo>
                <a:cubicBezTo>
                  <a:pt x="9713" y="37535"/>
                  <a:pt x="25065" y="29329"/>
                  <a:pt x="22761" y="22408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8" name="Google Shape;378;p59"/>
          <p:cNvSpPr/>
          <p:nvPr/>
        </p:nvSpPr>
        <p:spPr>
          <a:xfrm>
            <a:off x="7219355" y="3831450"/>
            <a:ext cx="1255175" cy="716675"/>
          </a:xfrm>
          <a:custGeom>
            <a:rect b="b" l="l" r="r" t="t"/>
            <a:pathLst>
              <a:path extrusionOk="0" h="28667" w="50207">
                <a:moveTo>
                  <a:pt x="40075" y="0"/>
                </a:moveTo>
                <a:cubicBezTo>
                  <a:pt x="27834" y="322"/>
                  <a:pt x="12897" y="-1222"/>
                  <a:pt x="4064" y="7258"/>
                </a:cubicBezTo>
                <a:cubicBezTo>
                  <a:pt x="-585" y="11721"/>
                  <a:pt x="-1186" y="21158"/>
                  <a:pt x="2389" y="26520"/>
                </a:cubicBezTo>
                <a:cubicBezTo>
                  <a:pt x="4829" y="30179"/>
                  <a:pt x="11112" y="27987"/>
                  <a:pt x="15509" y="27916"/>
                </a:cubicBezTo>
                <a:cubicBezTo>
                  <a:pt x="23115" y="27793"/>
                  <a:pt x="30645" y="25216"/>
                  <a:pt x="37563" y="22054"/>
                </a:cubicBezTo>
                <a:cubicBezTo>
                  <a:pt x="41281" y="20355"/>
                  <a:pt x="43306" y="16184"/>
                  <a:pt x="45658" y="12841"/>
                </a:cubicBezTo>
                <a:cubicBezTo>
                  <a:pt x="47796" y="9803"/>
                  <a:pt x="51151" y="5991"/>
                  <a:pt x="49846" y="2513"/>
                </a:cubicBezTo>
                <a:cubicBezTo>
                  <a:pt x="48528" y="-999"/>
                  <a:pt x="42358" y="382"/>
                  <a:pt x="38679" y="1117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9" name="Google Shape;379;p59"/>
          <p:cNvSpPr txBox="1"/>
          <p:nvPr/>
        </p:nvSpPr>
        <p:spPr>
          <a:xfrm>
            <a:off x="1877350" y="2233275"/>
            <a:ext cx="2987100" cy="6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More Mitochondria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0"/>
          <p:cNvSpPr txBox="1"/>
          <p:nvPr/>
        </p:nvSpPr>
        <p:spPr>
          <a:xfrm>
            <a:off x="544350" y="383850"/>
            <a:ext cx="78096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Mitochondria can appear in axons, glia, and dendrites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Mitochondria have been seen located around synapses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1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Vesicles</a:t>
            </a:r>
            <a:endParaRPr/>
          </a:p>
        </p:txBody>
      </p:sp>
      <p:sp>
        <p:nvSpPr>
          <p:cNvPr id="390" name="Google Shape;390;p61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may need spectacles to view the vesicles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6267125" y="879350"/>
            <a:ext cx="2847300" cy="174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5870700" y="677000"/>
            <a:ext cx="32733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rgbClr val="000000"/>
                </a:highlight>
              </a:rPr>
              <a:t>Here we have several spines</a:t>
            </a:r>
            <a:endParaRPr sz="18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2"/>
          <p:cNvSpPr txBox="1"/>
          <p:nvPr>
            <p:ph idx="1" type="subTitle"/>
          </p:nvPr>
        </p:nvSpPr>
        <p:spPr>
          <a:xfrm>
            <a:off x="586225" y="74300"/>
            <a:ext cx="48294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</a:rPr>
              <a:t>Here we have a bunch of dense vesicles. They tend to cluster around synapses.</a:t>
            </a:r>
            <a:endParaRPr>
              <a:highlight>
                <a:srgbClr val="000000"/>
              </a:highlight>
            </a:endParaRPr>
          </a:p>
        </p:txBody>
      </p:sp>
      <p:cxnSp>
        <p:nvCxnSpPr>
          <p:cNvPr id="396" name="Google Shape;396;p62"/>
          <p:cNvCxnSpPr/>
          <p:nvPr/>
        </p:nvCxnSpPr>
        <p:spPr>
          <a:xfrm>
            <a:off x="2624100" y="1870375"/>
            <a:ext cx="223200" cy="265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7" name="Google Shape;397;p62"/>
          <p:cNvCxnSpPr/>
          <p:nvPr/>
        </p:nvCxnSpPr>
        <p:spPr>
          <a:xfrm flipH="1">
            <a:off x="3697525" y="2742750"/>
            <a:ext cx="280500" cy="180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8" name="Google Shape;398;p62"/>
          <p:cNvCxnSpPr/>
          <p:nvPr/>
        </p:nvCxnSpPr>
        <p:spPr>
          <a:xfrm>
            <a:off x="5036550" y="1833200"/>
            <a:ext cx="223200" cy="265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9" name="Google Shape;399;p62"/>
          <p:cNvCxnSpPr/>
          <p:nvPr/>
        </p:nvCxnSpPr>
        <p:spPr>
          <a:xfrm>
            <a:off x="4853975" y="1203975"/>
            <a:ext cx="223200" cy="265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0" name="Google Shape;400;p62"/>
          <p:cNvCxnSpPr/>
          <p:nvPr/>
        </p:nvCxnSpPr>
        <p:spPr>
          <a:xfrm>
            <a:off x="2889325" y="3987425"/>
            <a:ext cx="223200" cy="265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1" name="Google Shape;401;p62"/>
          <p:cNvCxnSpPr/>
          <p:nvPr/>
        </p:nvCxnSpPr>
        <p:spPr>
          <a:xfrm>
            <a:off x="6351000" y="1090000"/>
            <a:ext cx="223200" cy="265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2" name="Google Shape;402;p62"/>
          <p:cNvCxnSpPr/>
          <p:nvPr/>
        </p:nvCxnSpPr>
        <p:spPr>
          <a:xfrm>
            <a:off x="7181525" y="242000"/>
            <a:ext cx="223200" cy="265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3" name="Google Shape;403;p62"/>
          <p:cNvCxnSpPr/>
          <p:nvPr/>
        </p:nvCxnSpPr>
        <p:spPr>
          <a:xfrm flipH="1">
            <a:off x="6517325" y="181475"/>
            <a:ext cx="203400" cy="145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4" name="Google Shape;404;p62"/>
          <p:cNvCxnSpPr/>
          <p:nvPr/>
        </p:nvCxnSpPr>
        <p:spPr>
          <a:xfrm>
            <a:off x="8100475" y="2477550"/>
            <a:ext cx="223200" cy="265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5" name="Google Shape;405;p62"/>
          <p:cNvCxnSpPr/>
          <p:nvPr/>
        </p:nvCxnSpPr>
        <p:spPr>
          <a:xfrm flipH="1" rot="10800000">
            <a:off x="6574200" y="1999700"/>
            <a:ext cx="369600" cy="59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6" name="Google Shape;406;p62"/>
          <p:cNvCxnSpPr/>
          <p:nvPr/>
        </p:nvCxnSpPr>
        <p:spPr>
          <a:xfrm flipH="1" rot="10800000">
            <a:off x="7907175" y="3540875"/>
            <a:ext cx="463200" cy="116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7" name="Google Shape;407;p62"/>
          <p:cNvCxnSpPr/>
          <p:nvPr/>
        </p:nvCxnSpPr>
        <p:spPr>
          <a:xfrm>
            <a:off x="5192425" y="2742750"/>
            <a:ext cx="223200" cy="265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3"/>
          <p:cNvSpPr txBox="1"/>
          <p:nvPr>
            <p:ph idx="1" type="subTitle"/>
          </p:nvPr>
        </p:nvSpPr>
        <p:spPr>
          <a:xfrm>
            <a:off x="4138500" y="0"/>
            <a:ext cx="29520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</a:rPr>
              <a:t>Can you spot the vesicles!?</a:t>
            </a:r>
            <a:endParaRPr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4"/>
          <p:cNvSpPr txBox="1"/>
          <p:nvPr>
            <p:ph idx="1" type="subTitle"/>
          </p:nvPr>
        </p:nvSpPr>
        <p:spPr>
          <a:xfrm>
            <a:off x="6008900" y="332525"/>
            <a:ext cx="12213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0000"/>
                </a:highlight>
              </a:rPr>
              <a:t>You did it!</a:t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418" name="Google Shape;418;p64"/>
          <p:cNvSpPr/>
          <p:nvPr/>
        </p:nvSpPr>
        <p:spPr>
          <a:xfrm>
            <a:off x="807575" y="345100"/>
            <a:ext cx="713864" cy="1056150"/>
          </a:xfrm>
          <a:custGeom>
            <a:rect b="b" l="l" r="r" t="t"/>
            <a:pathLst>
              <a:path extrusionOk="0" h="42246" w="26320">
                <a:moveTo>
                  <a:pt x="26320" y="40632"/>
                </a:moveTo>
                <a:cubicBezTo>
                  <a:pt x="22996" y="39303"/>
                  <a:pt x="22348" y="34562"/>
                  <a:pt x="21295" y="31141"/>
                </a:cubicBezTo>
                <a:cubicBezTo>
                  <a:pt x="19900" y="26609"/>
                  <a:pt x="16799" y="22168"/>
                  <a:pt x="17387" y="17462"/>
                </a:cubicBezTo>
                <a:cubicBezTo>
                  <a:pt x="17988" y="12653"/>
                  <a:pt x="20393" y="7281"/>
                  <a:pt x="18225" y="2946"/>
                </a:cubicBezTo>
                <a:cubicBezTo>
                  <a:pt x="16264" y="-974"/>
                  <a:pt x="8527" y="-629"/>
                  <a:pt x="5104" y="2108"/>
                </a:cubicBezTo>
                <a:cubicBezTo>
                  <a:pt x="-1455" y="7354"/>
                  <a:pt x="-83" y="18614"/>
                  <a:pt x="917" y="26953"/>
                </a:cubicBezTo>
                <a:cubicBezTo>
                  <a:pt x="1440" y="31311"/>
                  <a:pt x="-708" y="36647"/>
                  <a:pt x="2034" y="40074"/>
                </a:cubicBezTo>
                <a:cubicBezTo>
                  <a:pt x="5240" y="44081"/>
                  <a:pt x="12256" y="41190"/>
                  <a:pt x="17387" y="41190"/>
                </a:cubicBezTo>
                <a:cubicBezTo>
                  <a:pt x="20092" y="41190"/>
                  <a:pt x="23570" y="42545"/>
                  <a:pt x="25483" y="40632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9" name="Google Shape;419;p64"/>
          <p:cNvSpPr/>
          <p:nvPr/>
        </p:nvSpPr>
        <p:spPr>
          <a:xfrm>
            <a:off x="2994935" y="8755"/>
            <a:ext cx="607975" cy="344875"/>
          </a:xfrm>
          <a:custGeom>
            <a:rect b="b" l="l" r="r" t="t"/>
            <a:pathLst>
              <a:path extrusionOk="0" h="13795" w="24319">
                <a:moveTo>
                  <a:pt x="241" y="7746"/>
                </a:moveTo>
                <a:cubicBezTo>
                  <a:pt x="4016" y="10262"/>
                  <a:pt x="8049" y="12863"/>
                  <a:pt x="12524" y="13608"/>
                </a:cubicBezTo>
                <a:cubicBezTo>
                  <a:pt x="17010" y="14355"/>
                  <a:pt x="24813" y="11142"/>
                  <a:pt x="24249" y="6629"/>
                </a:cubicBezTo>
                <a:cubicBezTo>
                  <a:pt x="23980" y="4475"/>
                  <a:pt x="20661" y="4134"/>
                  <a:pt x="18666" y="3279"/>
                </a:cubicBezTo>
                <a:cubicBezTo>
                  <a:pt x="15200" y="1794"/>
                  <a:pt x="11460" y="-610"/>
                  <a:pt x="7779" y="208"/>
                </a:cubicBezTo>
                <a:cubicBezTo>
                  <a:pt x="4072" y="1032"/>
                  <a:pt x="-2522" y="8218"/>
                  <a:pt x="1079" y="942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0" name="Google Shape;420;p64"/>
          <p:cNvSpPr/>
          <p:nvPr/>
        </p:nvSpPr>
        <p:spPr>
          <a:xfrm>
            <a:off x="3066817" y="823525"/>
            <a:ext cx="398925" cy="377425"/>
          </a:xfrm>
          <a:custGeom>
            <a:rect b="b" l="l" r="r" t="t"/>
            <a:pathLst>
              <a:path extrusionOk="0" h="15097" w="15957">
                <a:moveTo>
                  <a:pt x="3786" y="1954"/>
                </a:moveTo>
                <a:cubicBezTo>
                  <a:pt x="1470" y="4501"/>
                  <a:pt x="-900" y="8551"/>
                  <a:pt x="436" y="11724"/>
                </a:cubicBezTo>
                <a:cubicBezTo>
                  <a:pt x="2139" y="15769"/>
                  <a:pt x="10579" y="16066"/>
                  <a:pt x="13556" y="12841"/>
                </a:cubicBezTo>
                <a:cubicBezTo>
                  <a:pt x="15363" y="10883"/>
                  <a:pt x="16830" y="7156"/>
                  <a:pt x="15231" y="5025"/>
                </a:cubicBezTo>
                <a:cubicBezTo>
                  <a:pt x="13465" y="2671"/>
                  <a:pt x="10916" y="0"/>
                  <a:pt x="7973" y="0"/>
                </a:cubicBezTo>
                <a:cubicBezTo>
                  <a:pt x="5722" y="0"/>
                  <a:pt x="4041" y="2192"/>
                  <a:pt x="2111" y="335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1" name="Google Shape;421;p64"/>
          <p:cNvSpPr/>
          <p:nvPr/>
        </p:nvSpPr>
        <p:spPr>
          <a:xfrm>
            <a:off x="2789142" y="1827131"/>
            <a:ext cx="1070225" cy="301975"/>
          </a:xfrm>
          <a:custGeom>
            <a:rect b="b" l="l" r="r" t="t"/>
            <a:pathLst>
              <a:path extrusionOk="0" h="12079" w="42809">
                <a:moveTo>
                  <a:pt x="42809" y="11221"/>
                </a:moveTo>
                <a:cubicBezTo>
                  <a:pt x="36369" y="8461"/>
                  <a:pt x="31310" y="2828"/>
                  <a:pt x="24663" y="613"/>
                </a:cubicBezTo>
                <a:cubicBezTo>
                  <a:pt x="19856" y="-989"/>
                  <a:pt x="14396" y="965"/>
                  <a:pt x="9589" y="2567"/>
                </a:cubicBezTo>
                <a:cubicBezTo>
                  <a:pt x="6272" y="3673"/>
                  <a:pt x="999" y="3655"/>
                  <a:pt x="98" y="7034"/>
                </a:cubicBezTo>
                <a:cubicBezTo>
                  <a:pt x="-660" y="9877"/>
                  <a:pt x="4415" y="12142"/>
                  <a:pt x="7356" y="12058"/>
                </a:cubicBezTo>
                <a:cubicBezTo>
                  <a:pt x="18983" y="11726"/>
                  <a:pt x="30618" y="11779"/>
                  <a:pt x="42250" y="11779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2" name="Google Shape;422;p64"/>
          <p:cNvSpPr/>
          <p:nvPr/>
        </p:nvSpPr>
        <p:spPr>
          <a:xfrm>
            <a:off x="2521351" y="3718039"/>
            <a:ext cx="475325" cy="678700"/>
          </a:xfrm>
          <a:custGeom>
            <a:rect b="b" l="l" r="r" t="t"/>
            <a:pathLst>
              <a:path extrusionOk="0" h="27148" w="19013">
                <a:moveTo>
                  <a:pt x="16393" y="27148"/>
                </a:moveTo>
                <a:cubicBezTo>
                  <a:pt x="15966" y="23525"/>
                  <a:pt x="14760" y="19872"/>
                  <a:pt x="15276" y="16261"/>
                </a:cubicBezTo>
                <a:cubicBezTo>
                  <a:pt x="15647" y="13665"/>
                  <a:pt x="19336" y="11868"/>
                  <a:pt x="18905" y="9282"/>
                </a:cubicBezTo>
                <a:cubicBezTo>
                  <a:pt x="18112" y="4522"/>
                  <a:pt x="12531" y="-493"/>
                  <a:pt x="7739" y="70"/>
                </a:cubicBezTo>
                <a:cubicBezTo>
                  <a:pt x="3125" y="613"/>
                  <a:pt x="-926" y="7287"/>
                  <a:pt x="201" y="11794"/>
                </a:cubicBezTo>
                <a:cubicBezTo>
                  <a:pt x="1910" y="18627"/>
                  <a:pt x="8035" y="24923"/>
                  <a:pt x="14718" y="27148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3" name="Google Shape;423;p64"/>
          <p:cNvSpPr/>
          <p:nvPr/>
        </p:nvSpPr>
        <p:spPr>
          <a:xfrm>
            <a:off x="3214663" y="4319975"/>
            <a:ext cx="170125" cy="207725"/>
          </a:xfrm>
          <a:custGeom>
            <a:rect b="b" l="l" r="r" t="t"/>
            <a:pathLst>
              <a:path extrusionOk="0" h="8309" w="6805">
                <a:moveTo>
                  <a:pt x="5130" y="0"/>
                </a:moveTo>
                <a:cubicBezTo>
                  <a:pt x="2286" y="1067"/>
                  <a:pt x="-1849" y="6899"/>
                  <a:pt x="943" y="8096"/>
                </a:cubicBezTo>
                <a:cubicBezTo>
                  <a:pt x="4005" y="9409"/>
                  <a:pt x="6805" y="3332"/>
                  <a:pt x="6805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4" name="Google Shape;424;p64"/>
          <p:cNvSpPr/>
          <p:nvPr/>
        </p:nvSpPr>
        <p:spPr>
          <a:xfrm>
            <a:off x="5530858" y="1018973"/>
            <a:ext cx="1602700" cy="1337825"/>
          </a:xfrm>
          <a:custGeom>
            <a:rect b="b" l="l" r="r" t="t"/>
            <a:pathLst>
              <a:path extrusionOk="0" h="53513" w="64108">
                <a:moveTo>
                  <a:pt x="42292" y="10885"/>
                </a:moveTo>
                <a:cubicBezTo>
                  <a:pt x="37004" y="10885"/>
                  <a:pt x="28951" y="13171"/>
                  <a:pt x="28334" y="18423"/>
                </a:cubicBezTo>
                <a:cubicBezTo>
                  <a:pt x="27481" y="25679"/>
                  <a:pt x="36693" y="31455"/>
                  <a:pt x="43408" y="34335"/>
                </a:cubicBezTo>
                <a:cubicBezTo>
                  <a:pt x="48865" y="36675"/>
                  <a:pt x="50616" y="24741"/>
                  <a:pt x="52900" y="19260"/>
                </a:cubicBezTo>
                <a:cubicBezTo>
                  <a:pt x="53387" y="18092"/>
                  <a:pt x="52789" y="15938"/>
                  <a:pt x="54017" y="15631"/>
                </a:cubicBezTo>
                <a:cubicBezTo>
                  <a:pt x="59037" y="14377"/>
                  <a:pt x="61739" y="23051"/>
                  <a:pt x="63508" y="27914"/>
                </a:cubicBezTo>
                <a:cubicBezTo>
                  <a:pt x="68038" y="40370"/>
                  <a:pt x="44329" y="57918"/>
                  <a:pt x="32242" y="52480"/>
                </a:cubicBezTo>
                <a:cubicBezTo>
                  <a:pt x="26480" y="49888"/>
                  <a:pt x="24437" y="42217"/>
                  <a:pt x="19122" y="38801"/>
                </a:cubicBezTo>
                <a:cubicBezTo>
                  <a:pt x="12447" y="34510"/>
                  <a:pt x="-3327" y="30566"/>
                  <a:pt x="697" y="23727"/>
                </a:cubicBezTo>
                <a:cubicBezTo>
                  <a:pt x="4338" y="17539"/>
                  <a:pt x="11067" y="13774"/>
                  <a:pt x="16609" y="9210"/>
                </a:cubicBezTo>
                <a:cubicBezTo>
                  <a:pt x="20244" y="6216"/>
                  <a:pt x="23179" y="1578"/>
                  <a:pt x="27776" y="556"/>
                </a:cubicBezTo>
                <a:cubicBezTo>
                  <a:pt x="34182" y="-868"/>
                  <a:pt x="47407" y="202"/>
                  <a:pt x="46479" y="6698"/>
                </a:cubicBezTo>
                <a:cubicBezTo>
                  <a:pt x="46152" y="8986"/>
                  <a:pt x="42209" y="9098"/>
                  <a:pt x="41175" y="1116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5" name="Google Shape;425;p64"/>
          <p:cNvSpPr/>
          <p:nvPr/>
        </p:nvSpPr>
        <p:spPr>
          <a:xfrm>
            <a:off x="2411693" y="1184811"/>
            <a:ext cx="353875" cy="364525"/>
          </a:xfrm>
          <a:custGeom>
            <a:rect b="b" l="l" r="r" t="t"/>
            <a:pathLst>
              <a:path extrusionOk="0" h="14581" w="14155">
                <a:moveTo>
                  <a:pt x="4029" y="13465"/>
                </a:moveTo>
                <a:cubicBezTo>
                  <a:pt x="6264" y="13465"/>
                  <a:pt x="8624" y="14496"/>
                  <a:pt x="10729" y="13744"/>
                </a:cubicBezTo>
                <a:cubicBezTo>
                  <a:pt x="13318" y="12819"/>
                  <a:pt x="14383" y="8939"/>
                  <a:pt x="14079" y="6206"/>
                </a:cubicBezTo>
                <a:cubicBezTo>
                  <a:pt x="13642" y="2271"/>
                  <a:pt x="7456" y="-1047"/>
                  <a:pt x="3750" y="344"/>
                </a:cubicBezTo>
                <a:cubicBezTo>
                  <a:pt x="935" y="1400"/>
                  <a:pt x="-757" y="5944"/>
                  <a:pt x="400" y="8719"/>
                </a:cubicBezTo>
                <a:cubicBezTo>
                  <a:pt x="1489" y="11331"/>
                  <a:pt x="6542" y="11751"/>
                  <a:pt x="6542" y="14581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6" name="Google Shape;426;p64"/>
          <p:cNvSpPr/>
          <p:nvPr/>
        </p:nvSpPr>
        <p:spPr>
          <a:xfrm>
            <a:off x="739774" y="1971799"/>
            <a:ext cx="572292" cy="491793"/>
          </a:xfrm>
          <a:custGeom>
            <a:rect b="b" l="l" r="r" t="t"/>
            <a:pathLst>
              <a:path extrusionOk="0" h="16321" w="19594">
                <a:moveTo>
                  <a:pt x="19036" y="15763"/>
                </a:moveTo>
                <a:cubicBezTo>
                  <a:pt x="17922" y="11031"/>
                  <a:pt x="21374" y="4359"/>
                  <a:pt x="17640" y="1247"/>
                </a:cubicBezTo>
                <a:cubicBezTo>
                  <a:pt x="12267" y="-3231"/>
                  <a:pt x="1042" y="5768"/>
                  <a:pt x="53" y="12692"/>
                </a:cubicBezTo>
                <a:cubicBezTo>
                  <a:pt x="-158" y="14169"/>
                  <a:pt x="3030" y="13056"/>
                  <a:pt x="4519" y="12971"/>
                </a:cubicBezTo>
                <a:cubicBezTo>
                  <a:pt x="9658" y="12678"/>
                  <a:pt x="14710" y="14695"/>
                  <a:pt x="19594" y="16321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7" name="Google Shape;427;p64"/>
          <p:cNvSpPr/>
          <p:nvPr/>
        </p:nvSpPr>
        <p:spPr>
          <a:xfrm>
            <a:off x="1753994" y="4085473"/>
            <a:ext cx="330550" cy="241475"/>
          </a:xfrm>
          <a:custGeom>
            <a:rect b="b" l="l" r="r" t="t"/>
            <a:pathLst>
              <a:path extrusionOk="0" h="9659" w="13222">
                <a:moveTo>
                  <a:pt x="2700" y="8264"/>
                </a:moveTo>
                <a:cubicBezTo>
                  <a:pt x="5001" y="11329"/>
                  <a:pt x="15460" y="5390"/>
                  <a:pt x="12750" y="2680"/>
                </a:cubicBezTo>
                <a:cubicBezTo>
                  <a:pt x="9789" y="-281"/>
                  <a:pt x="1390" y="-1331"/>
                  <a:pt x="188" y="2680"/>
                </a:cubicBezTo>
                <a:cubicBezTo>
                  <a:pt x="-565" y="5192"/>
                  <a:pt x="1963" y="7805"/>
                  <a:pt x="3817" y="9659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8" name="Google Shape;428;p64"/>
          <p:cNvSpPr/>
          <p:nvPr/>
        </p:nvSpPr>
        <p:spPr>
          <a:xfrm>
            <a:off x="764674" y="3883017"/>
            <a:ext cx="528425" cy="590500"/>
          </a:xfrm>
          <a:custGeom>
            <a:rect b="b" l="l" r="r" t="t"/>
            <a:pathLst>
              <a:path extrusionOk="0" h="23620" w="21137">
                <a:moveTo>
                  <a:pt x="14637" y="23620"/>
                </a:moveTo>
                <a:cubicBezTo>
                  <a:pt x="13987" y="18753"/>
                  <a:pt x="14296" y="13100"/>
                  <a:pt x="17149" y="9104"/>
                </a:cubicBezTo>
                <a:cubicBezTo>
                  <a:pt x="18306" y="7483"/>
                  <a:pt x="22290" y="5654"/>
                  <a:pt x="20778" y="4358"/>
                </a:cubicBezTo>
                <a:cubicBezTo>
                  <a:pt x="17717" y="1734"/>
                  <a:pt x="13108" y="-965"/>
                  <a:pt x="9333" y="450"/>
                </a:cubicBezTo>
                <a:cubicBezTo>
                  <a:pt x="4027" y="2439"/>
                  <a:pt x="-2393" y="10675"/>
                  <a:pt x="958" y="15245"/>
                </a:cubicBezTo>
                <a:cubicBezTo>
                  <a:pt x="4355" y="19878"/>
                  <a:pt x="14774" y="17053"/>
                  <a:pt x="16591" y="2250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9" name="Google Shape;429;p64"/>
          <p:cNvSpPr/>
          <p:nvPr/>
        </p:nvSpPr>
        <p:spPr>
          <a:xfrm>
            <a:off x="6082975" y="2282125"/>
            <a:ext cx="1096700" cy="548250"/>
          </a:xfrm>
          <a:custGeom>
            <a:rect b="b" l="l" r="r" t="t"/>
            <a:pathLst>
              <a:path extrusionOk="0" h="21930" w="43868">
                <a:moveTo>
                  <a:pt x="35840" y="0"/>
                </a:moveTo>
                <a:cubicBezTo>
                  <a:pt x="29043" y="2399"/>
                  <a:pt x="21832" y="4187"/>
                  <a:pt x="14624" y="4187"/>
                </a:cubicBezTo>
                <a:cubicBezTo>
                  <a:pt x="10791" y="4187"/>
                  <a:pt x="5433" y="2204"/>
                  <a:pt x="3178" y="5304"/>
                </a:cubicBezTo>
                <a:cubicBezTo>
                  <a:pt x="730" y="8669"/>
                  <a:pt x="-1120" y="13974"/>
                  <a:pt x="945" y="17587"/>
                </a:cubicBezTo>
                <a:cubicBezTo>
                  <a:pt x="4406" y="23644"/>
                  <a:pt x="14675" y="21752"/>
                  <a:pt x="21603" y="20937"/>
                </a:cubicBezTo>
                <a:cubicBezTo>
                  <a:pt x="27567" y="20236"/>
                  <a:pt x="34348" y="20581"/>
                  <a:pt x="39190" y="17029"/>
                </a:cubicBezTo>
                <a:cubicBezTo>
                  <a:pt x="41429" y="15387"/>
                  <a:pt x="40266" y="11567"/>
                  <a:pt x="41144" y="8933"/>
                </a:cubicBezTo>
                <a:cubicBezTo>
                  <a:pt x="41684" y="7312"/>
                  <a:pt x="44504" y="5949"/>
                  <a:pt x="43656" y="4466"/>
                </a:cubicBezTo>
                <a:cubicBezTo>
                  <a:pt x="42169" y="1865"/>
                  <a:pt x="38517" y="1050"/>
                  <a:pt x="35561" y="558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0" name="Google Shape;430;p64"/>
          <p:cNvSpPr/>
          <p:nvPr/>
        </p:nvSpPr>
        <p:spPr>
          <a:xfrm>
            <a:off x="7336600" y="2116047"/>
            <a:ext cx="458900" cy="377412"/>
          </a:xfrm>
          <a:custGeom>
            <a:rect b="b" l="l" r="r" t="t"/>
            <a:pathLst>
              <a:path extrusionOk="0" h="10878" w="18356">
                <a:moveTo>
                  <a:pt x="16123" y="8597"/>
                </a:moveTo>
                <a:cubicBezTo>
                  <a:pt x="14433" y="5941"/>
                  <a:pt x="13238" y="2796"/>
                  <a:pt x="10819" y="781"/>
                </a:cubicBezTo>
                <a:cubicBezTo>
                  <a:pt x="7843" y="-1698"/>
                  <a:pt x="2573" y="2456"/>
                  <a:pt x="211" y="5526"/>
                </a:cubicBezTo>
                <a:cubicBezTo>
                  <a:pt x="-633" y="6623"/>
                  <a:pt x="2304" y="7340"/>
                  <a:pt x="3282" y="8318"/>
                </a:cubicBezTo>
                <a:cubicBezTo>
                  <a:pt x="6836" y="11872"/>
                  <a:pt x="14802" y="11593"/>
                  <a:pt x="18356" y="8039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1" name="Google Shape;431;p64"/>
          <p:cNvSpPr/>
          <p:nvPr/>
        </p:nvSpPr>
        <p:spPr>
          <a:xfrm>
            <a:off x="7750785" y="991996"/>
            <a:ext cx="662025" cy="606175"/>
          </a:xfrm>
          <a:custGeom>
            <a:rect b="b" l="l" r="r" t="t"/>
            <a:pathLst>
              <a:path extrusionOk="0" h="24247" w="26481">
                <a:moveTo>
                  <a:pt x="6535" y="24247"/>
                </a:moveTo>
                <a:cubicBezTo>
                  <a:pt x="7799" y="20455"/>
                  <a:pt x="8363" y="15758"/>
                  <a:pt x="11560" y="13360"/>
                </a:cubicBezTo>
                <a:cubicBezTo>
                  <a:pt x="15888" y="10114"/>
                  <a:pt x="21852" y="9481"/>
                  <a:pt x="26076" y="6102"/>
                </a:cubicBezTo>
                <a:cubicBezTo>
                  <a:pt x="27631" y="4858"/>
                  <a:pt x="24068" y="2513"/>
                  <a:pt x="22447" y="1356"/>
                </a:cubicBezTo>
                <a:cubicBezTo>
                  <a:pt x="15053" y="-3926"/>
                  <a:pt x="2726" y="8286"/>
                  <a:pt x="114" y="16989"/>
                </a:cubicBezTo>
                <a:cubicBezTo>
                  <a:pt x="-795" y="20017"/>
                  <a:pt x="6535" y="20807"/>
                  <a:pt x="6535" y="23968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2" name="Google Shape;432;p64"/>
          <p:cNvSpPr/>
          <p:nvPr/>
        </p:nvSpPr>
        <p:spPr>
          <a:xfrm>
            <a:off x="8528300" y="827425"/>
            <a:ext cx="602250" cy="1392075"/>
          </a:xfrm>
          <a:custGeom>
            <a:rect b="b" l="l" r="r" t="t"/>
            <a:pathLst>
              <a:path extrusionOk="0" h="55683" w="24090">
                <a:moveTo>
                  <a:pt x="1954" y="402"/>
                </a:moveTo>
                <a:cubicBezTo>
                  <a:pt x="4181" y="7528"/>
                  <a:pt x="11534" y="13652"/>
                  <a:pt x="10608" y="21060"/>
                </a:cubicBezTo>
                <a:cubicBezTo>
                  <a:pt x="10256" y="23874"/>
                  <a:pt x="7264" y="25739"/>
                  <a:pt x="5025" y="27480"/>
                </a:cubicBezTo>
                <a:cubicBezTo>
                  <a:pt x="3189" y="28908"/>
                  <a:pt x="3636" y="31923"/>
                  <a:pt x="3071" y="34180"/>
                </a:cubicBezTo>
                <a:cubicBezTo>
                  <a:pt x="2505" y="36444"/>
                  <a:pt x="279" y="38267"/>
                  <a:pt x="279" y="40601"/>
                </a:cubicBezTo>
                <a:cubicBezTo>
                  <a:pt x="279" y="44620"/>
                  <a:pt x="5288" y="46961"/>
                  <a:pt x="8375" y="49534"/>
                </a:cubicBezTo>
                <a:cubicBezTo>
                  <a:pt x="12065" y="52609"/>
                  <a:pt x="17865" y="57630"/>
                  <a:pt x="21774" y="54838"/>
                </a:cubicBezTo>
                <a:cubicBezTo>
                  <a:pt x="28443" y="50074"/>
                  <a:pt x="18826" y="38680"/>
                  <a:pt x="16470" y="30830"/>
                </a:cubicBezTo>
                <a:cubicBezTo>
                  <a:pt x="14406" y="23953"/>
                  <a:pt x="17346" y="16147"/>
                  <a:pt x="15075" y="9335"/>
                </a:cubicBezTo>
                <a:cubicBezTo>
                  <a:pt x="14014" y="6152"/>
                  <a:pt x="12175" y="2973"/>
                  <a:pt x="9491" y="960"/>
                </a:cubicBezTo>
                <a:cubicBezTo>
                  <a:pt x="6959" y="-939"/>
                  <a:pt x="3165" y="681"/>
                  <a:pt x="0" y="681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3" name="Google Shape;433;p64"/>
          <p:cNvSpPr/>
          <p:nvPr/>
        </p:nvSpPr>
        <p:spPr>
          <a:xfrm>
            <a:off x="1516431" y="2930687"/>
            <a:ext cx="260475" cy="349450"/>
          </a:xfrm>
          <a:custGeom>
            <a:rect b="b" l="l" r="r" t="t"/>
            <a:pathLst>
              <a:path extrusionOk="0" h="13978" w="10419">
                <a:moveTo>
                  <a:pt x="200" y="13978"/>
                </a:moveTo>
                <a:cubicBezTo>
                  <a:pt x="3883" y="10031"/>
                  <a:pt x="12929" y="5176"/>
                  <a:pt x="9691" y="857"/>
                </a:cubicBezTo>
                <a:cubicBezTo>
                  <a:pt x="6517" y="-3376"/>
                  <a:pt x="-2548" y="9847"/>
                  <a:pt x="758" y="13978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4" name="Google Shape;434;p64"/>
          <p:cNvSpPr/>
          <p:nvPr/>
        </p:nvSpPr>
        <p:spPr>
          <a:xfrm>
            <a:off x="3400741" y="4190028"/>
            <a:ext cx="473250" cy="562650"/>
          </a:xfrm>
          <a:custGeom>
            <a:rect b="b" l="l" r="r" t="t"/>
            <a:pathLst>
              <a:path extrusionOk="0" h="22506" w="18930">
                <a:moveTo>
                  <a:pt x="9133" y="22227"/>
                </a:moveTo>
                <a:cubicBezTo>
                  <a:pt x="12234" y="20220"/>
                  <a:pt x="15945" y="18316"/>
                  <a:pt x="17507" y="14969"/>
                </a:cubicBezTo>
                <a:cubicBezTo>
                  <a:pt x="19584" y="10519"/>
                  <a:pt x="19654" y="2005"/>
                  <a:pt x="14995" y="453"/>
                </a:cubicBezTo>
                <a:cubicBezTo>
                  <a:pt x="9901" y="-1244"/>
                  <a:pt x="2081" y="2308"/>
                  <a:pt x="479" y="7432"/>
                </a:cubicBezTo>
                <a:cubicBezTo>
                  <a:pt x="-1161" y="12680"/>
                  <a:pt x="1679" y="22506"/>
                  <a:pt x="7178" y="22506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5" name="Google Shape;435;p64"/>
          <p:cNvSpPr/>
          <p:nvPr/>
        </p:nvSpPr>
        <p:spPr>
          <a:xfrm>
            <a:off x="2573640" y="4723581"/>
            <a:ext cx="522875" cy="347725"/>
          </a:xfrm>
          <a:custGeom>
            <a:rect b="b" l="l" r="r" t="t"/>
            <a:pathLst>
              <a:path extrusionOk="0" h="13909" w="20915">
                <a:moveTo>
                  <a:pt x="12626" y="1164"/>
                </a:moveTo>
                <a:cubicBezTo>
                  <a:pt x="8779" y="-1240"/>
                  <a:pt x="-1829" y="3043"/>
                  <a:pt x="343" y="7026"/>
                </a:cubicBezTo>
                <a:cubicBezTo>
                  <a:pt x="2993" y="11884"/>
                  <a:pt x="11694" y="16114"/>
                  <a:pt x="15976" y="12610"/>
                </a:cubicBezTo>
                <a:cubicBezTo>
                  <a:pt x="18361" y="10658"/>
                  <a:pt x="22209" y="7039"/>
                  <a:pt x="20442" y="4514"/>
                </a:cubicBezTo>
                <a:cubicBezTo>
                  <a:pt x="18459" y="1681"/>
                  <a:pt x="14230" y="-770"/>
                  <a:pt x="10951" y="32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6" name="Google Shape;436;p64"/>
          <p:cNvSpPr/>
          <p:nvPr/>
        </p:nvSpPr>
        <p:spPr>
          <a:xfrm>
            <a:off x="3459700" y="2524520"/>
            <a:ext cx="560175" cy="664875"/>
          </a:xfrm>
          <a:custGeom>
            <a:rect b="b" l="l" r="r" t="t"/>
            <a:pathLst>
              <a:path extrusionOk="0" h="26595" w="22407">
                <a:moveTo>
                  <a:pt x="19895" y="26595"/>
                </a:moveTo>
                <a:cubicBezTo>
                  <a:pt x="18004" y="21397"/>
                  <a:pt x="16266" y="15934"/>
                  <a:pt x="16266" y="10403"/>
                </a:cubicBezTo>
                <a:cubicBezTo>
                  <a:pt x="16266" y="6915"/>
                  <a:pt x="18032" y="647"/>
                  <a:pt x="14591" y="74"/>
                </a:cubicBezTo>
                <a:cubicBezTo>
                  <a:pt x="11026" y="-520"/>
                  <a:pt x="10366" y="5944"/>
                  <a:pt x="8450" y="9008"/>
                </a:cubicBezTo>
                <a:cubicBezTo>
                  <a:pt x="6357" y="12355"/>
                  <a:pt x="-525" y="13480"/>
                  <a:pt x="75" y="17382"/>
                </a:cubicBezTo>
                <a:cubicBezTo>
                  <a:pt x="684" y="21341"/>
                  <a:pt x="6561" y="22394"/>
                  <a:pt x="10404" y="23524"/>
                </a:cubicBezTo>
                <a:cubicBezTo>
                  <a:pt x="14268" y="24661"/>
                  <a:pt x="19349" y="27541"/>
                  <a:pt x="22407" y="2492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7" name="Google Shape;437;p64"/>
          <p:cNvSpPr/>
          <p:nvPr/>
        </p:nvSpPr>
        <p:spPr>
          <a:xfrm>
            <a:off x="3724800" y="2185575"/>
            <a:ext cx="260466" cy="193175"/>
          </a:xfrm>
          <a:custGeom>
            <a:rect b="b" l="l" r="r" t="t"/>
            <a:pathLst>
              <a:path extrusionOk="0" h="7727" w="7269">
                <a:moveTo>
                  <a:pt x="558" y="1349"/>
                </a:moveTo>
                <a:cubicBezTo>
                  <a:pt x="-180" y="3561"/>
                  <a:pt x="2010" y="8847"/>
                  <a:pt x="3908" y="7491"/>
                </a:cubicBezTo>
                <a:cubicBezTo>
                  <a:pt x="5920" y="6054"/>
                  <a:pt x="8631" y="1618"/>
                  <a:pt x="6420" y="512"/>
                </a:cubicBezTo>
                <a:cubicBezTo>
                  <a:pt x="4477" y="-460"/>
                  <a:pt x="1535" y="92"/>
                  <a:pt x="0" y="1629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8" name="Google Shape;438;p64"/>
          <p:cNvSpPr/>
          <p:nvPr/>
        </p:nvSpPr>
        <p:spPr>
          <a:xfrm>
            <a:off x="4703825" y="390825"/>
            <a:ext cx="1221283" cy="664895"/>
          </a:xfrm>
          <a:custGeom>
            <a:rect b="b" l="l" r="r" t="t"/>
            <a:pathLst>
              <a:path extrusionOk="0" h="20866" w="40343">
                <a:moveTo>
                  <a:pt x="4425" y="18912"/>
                </a:moveTo>
                <a:cubicBezTo>
                  <a:pt x="10705" y="15218"/>
                  <a:pt x="17225" y="11650"/>
                  <a:pt x="24245" y="9700"/>
                </a:cubicBezTo>
                <a:cubicBezTo>
                  <a:pt x="28825" y="8428"/>
                  <a:pt x="33821" y="9796"/>
                  <a:pt x="38482" y="8863"/>
                </a:cubicBezTo>
                <a:cubicBezTo>
                  <a:pt x="40452" y="8469"/>
                  <a:pt x="40694" y="4836"/>
                  <a:pt x="39878" y="3000"/>
                </a:cubicBezTo>
                <a:cubicBezTo>
                  <a:pt x="38541" y="-6"/>
                  <a:pt x="33299" y="2402"/>
                  <a:pt x="30107" y="1604"/>
                </a:cubicBezTo>
                <a:cubicBezTo>
                  <a:pt x="25309" y="405"/>
                  <a:pt x="20258" y="488"/>
                  <a:pt x="15312" y="488"/>
                </a:cubicBezTo>
                <a:cubicBezTo>
                  <a:pt x="12607" y="488"/>
                  <a:pt x="9129" y="-867"/>
                  <a:pt x="7216" y="1046"/>
                </a:cubicBezTo>
                <a:cubicBezTo>
                  <a:pt x="5138" y="3124"/>
                  <a:pt x="7507" y="7516"/>
                  <a:pt x="5541" y="9700"/>
                </a:cubicBezTo>
                <a:cubicBezTo>
                  <a:pt x="4301" y="11078"/>
                  <a:pt x="927" y="9654"/>
                  <a:pt x="237" y="11375"/>
                </a:cubicBezTo>
                <a:cubicBezTo>
                  <a:pt x="-1111" y="14739"/>
                  <a:pt x="3921" y="17624"/>
                  <a:pt x="5541" y="20866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9" name="Google Shape;439;p64"/>
          <p:cNvSpPr/>
          <p:nvPr/>
        </p:nvSpPr>
        <p:spPr>
          <a:xfrm>
            <a:off x="8805557" y="2910225"/>
            <a:ext cx="385325" cy="733975"/>
          </a:xfrm>
          <a:custGeom>
            <a:rect b="b" l="l" r="r" t="t"/>
            <a:pathLst>
              <a:path extrusionOk="0" h="29359" w="15413">
                <a:moveTo>
                  <a:pt x="3147" y="279"/>
                </a:moveTo>
                <a:cubicBezTo>
                  <a:pt x="-791" y="7368"/>
                  <a:pt x="-635" y="16816"/>
                  <a:pt x="1751" y="24566"/>
                </a:cubicBezTo>
                <a:cubicBezTo>
                  <a:pt x="2305" y="26367"/>
                  <a:pt x="2947" y="29499"/>
                  <a:pt x="4822" y="29312"/>
                </a:cubicBezTo>
                <a:cubicBezTo>
                  <a:pt x="7763" y="29018"/>
                  <a:pt x="11996" y="28009"/>
                  <a:pt x="12638" y="25124"/>
                </a:cubicBezTo>
                <a:cubicBezTo>
                  <a:pt x="13750" y="20129"/>
                  <a:pt x="10187" y="14264"/>
                  <a:pt x="12638" y="9771"/>
                </a:cubicBezTo>
                <a:cubicBezTo>
                  <a:pt x="14081" y="7125"/>
                  <a:pt x="17047" y="773"/>
                  <a:pt x="14034" y="838"/>
                </a:cubicBezTo>
                <a:cubicBezTo>
                  <a:pt x="10395" y="917"/>
                  <a:pt x="576" y="2576"/>
                  <a:pt x="3147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0" name="Google Shape;440;p64"/>
          <p:cNvSpPr/>
          <p:nvPr/>
        </p:nvSpPr>
        <p:spPr>
          <a:xfrm>
            <a:off x="3933661" y="3617963"/>
            <a:ext cx="244750" cy="343075"/>
          </a:xfrm>
          <a:custGeom>
            <a:rect b="b" l="l" r="r" t="t"/>
            <a:pathLst>
              <a:path extrusionOk="0" h="13723" w="9790">
                <a:moveTo>
                  <a:pt x="7358" y="1560"/>
                </a:moveTo>
                <a:cubicBezTo>
                  <a:pt x="5277" y="728"/>
                  <a:pt x="1568" y="-1046"/>
                  <a:pt x="658" y="1002"/>
                </a:cubicBezTo>
                <a:cubicBezTo>
                  <a:pt x="-1146" y="5063"/>
                  <a:pt x="963" y="12004"/>
                  <a:pt x="5124" y="13564"/>
                </a:cubicBezTo>
                <a:cubicBezTo>
                  <a:pt x="8513" y="14834"/>
                  <a:pt x="11487" y="5241"/>
                  <a:pt x="8474" y="323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1" name="Google Shape;441;p64"/>
          <p:cNvSpPr/>
          <p:nvPr/>
        </p:nvSpPr>
        <p:spPr>
          <a:xfrm>
            <a:off x="8405702" y="3196375"/>
            <a:ext cx="260476" cy="241469"/>
          </a:xfrm>
          <a:custGeom>
            <a:rect b="b" l="l" r="r" t="t"/>
            <a:pathLst>
              <a:path extrusionOk="0" h="8249" w="8732">
                <a:moveTo>
                  <a:pt x="4334" y="558"/>
                </a:moveTo>
                <a:cubicBezTo>
                  <a:pt x="1768" y="1413"/>
                  <a:pt x="-1407" y="6126"/>
                  <a:pt x="705" y="7816"/>
                </a:cubicBezTo>
                <a:cubicBezTo>
                  <a:pt x="3330" y="9916"/>
                  <a:pt x="10619" y="3493"/>
                  <a:pt x="8242" y="1116"/>
                </a:cubicBezTo>
                <a:cubicBezTo>
                  <a:pt x="7157" y="31"/>
                  <a:pt x="5310" y="0"/>
                  <a:pt x="3775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2" name="Google Shape;442;p64"/>
          <p:cNvSpPr/>
          <p:nvPr/>
        </p:nvSpPr>
        <p:spPr>
          <a:xfrm>
            <a:off x="1416724" y="2063448"/>
            <a:ext cx="294160" cy="343066"/>
          </a:xfrm>
          <a:custGeom>
            <a:rect b="b" l="l" r="r" t="t"/>
            <a:pathLst>
              <a:path extrusionOk="0" h="10422" w="9980">
                <a:moveTo>
                  <a:pt x="2960" y="10422"/>
                </a:moveTo>
                <a:cubicBezTo>
                  <a:pt x="6509" y="9154"/>
                  <a:pt x="12088" y="3227"/>
                  <a:pt x="9101" y="930"/>
                </a:cubicBezTo>
                <a:cubicBezTo>
                  <a:pt x="6858" y="-795"/>
                  <a:pt x="2569" y="177"/>
                  <a:pt x="727" y="2326"/>
                </a:cubicBezTo>
                <a:cubicBezTo>
                  <a:pt x="-1054" y="4404"/>
                  <a:pt x="862" y="11500"/>
                  <a:pt x="3239" y="1014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3" name="Google Shape;443;p64"/>
          <p:cNvSpPr/>
          <p:nvPr/>
        </p:nvSpPr>
        <p:spPr>
          <a:xfrm>
            <a:off x="5805125" y="4134850"/>
            <a:ext cx="1045050" cy="733968"/>
          </a:xfrm>
          <a:custGeom>
            <a:rect b="b" l="l" r="r" t="t"/>
            <a:pathLst>
              <a:path extrusionOk="0" h="18517" w="41802">
                <a:moveTo>
                  <a:pt x="4242" y="18517"/>
                </a:moveTo>
                <a:cubicBezTo>
                  <a:pt x="10098" y="15006"/>
                  <a:pt x="16960" y="12603"/>
                  <a:pt x="23784" y="12376"/>
                </a:cubicBezTo>
                <a:cubicBezTo>
                  <a:pt x="29271" y="12193"/>
                  <a:pt x="35045" y="14111"/>
                  <a:pt x="40254" y="12376"/>
                </a:cubicBezTo>
                <a:cubicBezTo>
                  <a:pt x="43080" y="11434"/>
                  <a:pt x="41307" y="6108"/>
                  <a:pt x="39975" y="3443"/>
                </a:cubicBezTo>
                <a:cubicBezTo>
                  <a:pt x="37879" y="-748"/>
                  <a:pt x="29990" y="-716"/>
                  <a:pt x="26017" y="1768"/>
                </a:cubicBezTo>
                <a:cubicBezTo>
                  <a:pt x="23432" y="3384"/>
                  <a:pt x="24319" y="9584"/>
                  <a:pt x="21271" y="9584"/>
                </a:cubicBezTo>
                <a:cubicBezTo>
                  <a:pt x="18836" y="9584"/>
                  <a:pt x="16151" y="7581"/>
                  <a:pt x="14013" y="8747"/>
                </a:cubicBezTo>
                <a:cubicBezTo>
                  <a:pt x="12265" y="9701"/>
                  <a:pt x="11211" y="11944"/>
                  <a:pt x="9267" y="12376"/>
                </a:cubicBezTo>
                <a:cubicBezTo>
                  <a:pt x="6347" y="13024"/>
                  <a:pt x="2303" y="10962"/>
                  <a:pt x="334" y="13213"/>
                </a:cubicBezTo>
                <a:cubicBezTo>
                  <a:pt x="-793" y="14500"/>
                  <a:pt x="1747" y="16336"/>
                  <a:pt x="2288" y="17959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4" name="Google Shape;444;p64"/>
          <p:cNvSpPr/>
          <p:nvPr/>
        </p:nvSpPr>
        <p:spPr>
          <a:xfrm>
            <a:off x="8525812" y="3479282"/>
            <a:ext cx="207275" cy="504025"/>
          </a:xfrm>
          <a:custGeom>
            <a:rect b="b" l="l" r="r" t="t"/>
            <a:pathLst>
              <a:path extrusionOk="0" h="20161" w="8291">
                <a:moveTo>
                  <a:pt x="2054" y="1804"/>
                </a:moveTo>
                <a:cubicBezTo>
                  <a:pt x="-1811" y="6635"/>
                  <a:pt x="13" y="21648"/>
                  <a:pt x="5962" y="19949"/>
                </a:cubicBezTo>
                <a:cubicBezTo>
                  <a:pt x="9419" y="18962"/>
                  <a:pt x="7916" y="12936"/>
                  <a:pt x="7916" y="9341"/>
                </a:cubicBezTo>
                <a:cubicBezTo>
                  <a:pt x="7916" y="6220"/>
                  <a:pt x="9202" y="1117"/>
                  <a:pt x="6241" y="129"/>
                </a:cubicBezTo>
                <a:cubicBezTo>
                  <a:pt x="4780" y="-359"/>
                  <a:pt x="3144" y="995"/>
                  <a:pt x="2054" y="208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5" name="Google Shape;445;p64"/>
          <p:cNvSpPr/>
          <p:nvPr/>
        </p:nvSpPr>
        <p:spPr>
          <a:xfrm>
            <a:off x="4520727" y="2877931"/>
            <a:ext cx="645750" cy="506050"/>
          </a:xfrm>
          <a:custGeom>
            <a:rect b="b" l="l" r="r" t="t"/>
            <a:pathLst>
              <a:path extrusionOk="0" h="20242" w="25830">
                <a:moveTo>
                  <a:pt x="10395" y="16925"/>
                </a:moveTo>
                <a:cubicBezTo>
                  <a:pt x="15500" y="15904"/>
                  <a:pt x="20951" y="14185"/>
                  <a:pt x="24632" y="10504"/>
                </a:cubicBezTo>
                <a:cubicBezTo>
                  <a:pt x="26616" y="8520"/>
                  <a:pt x="25855" y="4033"/>
                  <a:pt x="23794" y="2130"/>
                </a:cubicBezTo>
                <a:cubicBezTo>
                  <a:pt x="17509" y="-3672"/>
                  <a:pt x="840" y="3382"/>
                  <a:pt x="66" y="11900"/>
                </a:cubicBezTo>
                <a:cubicBezTo>
                  <a:pt x="-198" y="14801"/>
                  <a:pt x="1210" y="18795"/>
                  <a:pt x="3974" y="19717"/>
                </a:cubicBezTo>
                <a:cubicBezTo>
                  <a:pt x="8531" y="21237"/>
                  <a:pt x="13654" y="19003"/>
                  <a:pt x="18211" y="1748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/>
          <p:nvPr>
            <p:ph idx="1" type="subTitle"/>
          </p:nvPr>
        </p:nvSpPr>
        <p:spPr>
          <a:xfrm>
            <a:off x="460950" y="325555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Vesicles are little black, gray, and white circles that send/receive neurotransmitters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Vesicles can most easily be found in dense clusters around the synapse in an axon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Vesicles can be in axons, glia, and dendrites though typically we find them most often in axons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6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Bugs and Problems</a:t>
            </a:r>
            <a:endParaRPr/>
          </a:p>
        </p:txBody>
      </p:sp>
      <p:sp>
        <p:nvSpPr>
          <p:cNvPr id="456" name="Google Shape;456;p66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this? A center for bugs? It needs to be at least three times as big!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7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Damage</a:t>
            </a:r>
            <a:endParaRPr/>
          </a:p>
        </p:txBody>
      </p:sp>
      <p:sp>
        <p:nvSpPr>
          <p:cNvPr id="462" name="Google Shape;462;p67"/>
          <p:cNvSpPr txBox="1"/>
          <p:nvPr/>
        </p:nvSpPr>
        <p:spPr>
          <a:xfrm>
            <a:off x="390525" y="3119600"/>
            <a:ext cx="59604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Damage? More like unknown advantage!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8"/>
          <p:cNvSpPr txBox="1"/>
          <p:nvPr/>
        </p:nvSpPr>
        <p:spPr>
          <a:xfrm>
            <a:off x="1772650" y="355925"/>
            <a:ext cx="45363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I call this kind of error, a Cheese Pizza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9"/>
          <p:cNvSpPr txBox="1"/>
          <p:nvPr/>
        </p:nvSpPr>
        <p:spPr>
          <a:xfrm>
            <a:off x="1067775" y="725825"/>
            <a:ext cx="4326900" cy="6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Because it looks like a Domino's Pizza!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0"/>
          <p:cNvSpPr txBox="1"/>
          <p:nvPr/>
        </p:nvSpPr>
        <p:spPr>
          <a:xfrm>
            <a:off x="1242225" y="111625"/>
            <a:ext cx="30708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highlight>
                  <a:srgbClr val="666666"/>
                </a:highlight>
              </a:rPr>
              <a:t>A friendly circle of damage</a:t>
            </a:r>
            <a:endParaRPr sz="1800">
              <a:solidFill>
                <a:schemeClr val="lt1"/>
              </a:solidFill>
              <a:highlight>
                <a:srgbClr val="666666"/>
              </a:highlight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1"/>
          <p:cNvSpPr txBox="1"/>
          <p:nvPr/>
        </p:nvSpPr>
        <p:spPr>
          <a:xfrm>
            <a:off x="2456600" y="551350"/>
            <a:ext cx="43059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Sometimes whole slides turn to the darkside - like this one here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2"/>
          <p:cNvSpPr txBox="1"/>
          <p:nvPr>
            <p:ph idx="1" type="subTitle"/>
          </p:nvPr>
        </p:nvSpPr>
        <p:spPr>
          <a:xfrm>
            <a:off x="425400" y="534905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666666"/>
                </a:highlight>
              </a:rPr>
              <a:t>Sometimes slides will have a long dark line through them</a:t>
            </a:r>
            <a:endParaRPr>
              <a:highlight>
                <a:srgbClr val="666666"/>
              </a:highlight>
            </a:endParaRPr>
          </a:p>
        </p:txBody>
      </p:sp>
      <p:cxnSp>
        <p:nvCxnSpPr>
          <p:cNvPr id="488" name="Google Shape;488;p72"/>
          <p:cNvCxnSpPr/>
          <p:nvPr/>
        </p:nvCxnSpPr>
        <p:spPr>
          <a:xfrm rot="10800000">
            <a:off x="5255350" y="4368600"/>
            <a:ext cx="1765500" cy="774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9" name="Google Shape;489;p72"/>
          <p:cNvCxnSpPr/>
          <p:nvPr/>
        </p:nvCxnSpPr>
        <p:spPr>
          <a:xfrm rot="10800000">
            <a:off x="7760850" y="2149525"/>
            <a:ext cx="1318800" cy="1193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90" name="Google Shape;490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41793" y="967800"/>
            <a:ext cx="3655332" cy="27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3"/>
          <p:cNvSpPr txBox="1"/>
          <p:nvPr>
            <p:ph idx="1" type="subTitle"/>
          </p:nvPr>
        </p:nvSpPr>
        <p:spPr>
          <a:xfrm>
            <a:off x="460950" y="51398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slide damage</a:t>
            </a:r>
            <a:endParaRPr/>
          </a:p>
        </p:txBody>
      </p:sp>
      <p:pic>
        <p:nvPicPr>
          <p:cNvPr id="496" name="Google Shape;49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7050" y="2250575"/>
            <a:ext cx="574675" cy="574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3"/>
          <p:cNvSpPr txBox="1"/>
          <p:nvPr/>
        </p:nvSpPr>
        <p:spPr>
          <a:xfrm>
            <a:off x="5485475" y="3063775"/>
            <a:ext cx="17376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Pew Pew Pew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Shots fired! =D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4"/>
          <p:cNvSpPr txBox="1"/>
          <p:nvPr>
            <p:ph idx="1" type="subTitle"/>
          </p:nvPr>
        </p:nvSpPr>
        <p:spPr>
          <a:xfrm>
            <a:off x="460950" y="35847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slide damage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6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Rendering Issues</a:t>
            </a:r>
            <a:endParaRPr/>
          </a:p>
        </p:txBody>
      </p:sp>
      <p:sp>
        <p:nvSpPr>
          <p:cNvPr id="512" name="Google Shape;512;p76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Ample examples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7"/>
          <p:cNvSpPr txBox="1"/>
          <p:nvPr/>
        </p:nvSpPr>
        <p:spPr>
          <a:xfrm>
            <a:off x="3154500" y="383850"/>
            <a:ext cx="15006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Good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8"/>
          <p:cNvSpPr txBox="1"/>
          <p:nvPr/>
        </p:nvSpPr>
        <p:spPr>
          <a:xfrm>
            <a:off x="2707850" y="467600"/>
            <a:ext cx="23589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Bad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9"/>
          <p:cNvSpPr txBox="1"/>
          <p:nvPr/>
        </p:nvSpPr>
        <p:spPr>
          <a:xfrm>
            <a:off x="795600" y="376875"/>
            <a:ext cx="19890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Good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0"/>
          <p:cNvSpPr txBox="1"/>
          <p:nvPr/>
        </p:nvSpPr>
        <p:spPr>
          <a:xfrm>
            <a:off x="781650" y="237275"/>
            <a:ext cx="3210300" cy="11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Bad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81"/>
          <p:cNvSpPr/>
          <p:nvPr/>
        </p:nvSpPr>
        <p:spPr>
          <a:xfrm>
            <a:off x="676950" y="432700"/>
            <a:ext cx="1856400" cy="369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81"/>
          <p:cNvSpPr txBox="1"/>
          <p:nvPr/>
        </p:nvSpPr>
        <p:spPr>
          <a:xfrm>
            <a:off x="565300" y="432700"/>
            <a:ext cx="4020000" cy="4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Good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idx="1" type="subTitle"/>
          </p:nvPr>
        </p:nvSpPr>
        <p:spPr>
          <a:xfrm>
            <a:off x="460950" y="409305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Dendrites are usually larger than axons and have many protrusions called spines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Spines almost always end in a synapse with an axon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are cases where spines can end synapsing in other ways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Dendrites tend to branch out in acute angles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2"/>
          <p:cNvSpPr txBox="1"/>
          <p:nvPr/>
        </p:nvSpPr>
        <p:spPr>
          <a:xfrm>
            <a:off x="781650" y="453625"/>
            <a:ext cx="23937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Bad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3"/>
          <p:cNvSpPr txBox="1"/>
          <p:nvPr/>
        </p:nvSpPr>
        <p:spPr>
          <a:xfrm>
            <a:off x="558325" y="195400"/>
            <a:ext cx="8179200" cy="44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Are there more parallel plane or perpendicular plan axons!?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Dendrites are big and have things called spines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I do it fast. I do it slow. We do it together. Then you go.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4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5"/>
          <p:cNvSpPr txBox="1"/>
          <p:nvPr/>
        </p:nvSpPr>
        <p:spPr>
          <a:xfrm>
            <a:off x="4438625" y="453625"/>
            <a:ext cx="2979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 vector is a line, three together makes an axis.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6"/>
          <p:cNvSpPr txBox="1"/>
          <p:nvPr>
            <p:ph type="ctrTitle"/>
          </p:nvPr>
        </p:nvSpPr>
        <p:spPr>
          <a:xfrm>
            <a:off x="390525" y="177932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weird synapse thing</a:t>
            </a:r>
            <a:endParaRPr/>
          </a:p>
        </p:txBody>
      </p:sp>
      <p:sp>
        <p:nvSpPr>
          <p:cNvPr id="564" name="Google Shape;564;p86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 synapse or perhaps?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7"/>
          <p:cNvSpPr/>
          <p:nvPr/>
        </p:nvSpPr>
        <p:spPr>
          <a:xfrm>
            <a:off x="961066" y="784278"/>
            <a:ext cx="5289475" cy="3181925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8"/>
          <p:cNvSpPr/>
          <p:nvPr/>
        </p:nvSpPr>
        <p:spPr>
          <a:xfrm>
            <a:off x="961066" y="784278"/>
            <a:ext cx="5289475" cy="3181925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5" name="Google Shape;575;p88"/>
          <p:cNvSpPr/>
          <p:nvPr/>
        </p:nvSpPr>
        <p:spPr>
          <a:xfrm>
            <a:off x="3665268" y="2522866"/>
            <a:ext cx="1073250" cy="811225"/>
          </a:xfrm>
          <a:custGeom>
            <a:rect b="b" l="l" r="r" t="t"/>
            <a:pathLst>
              <a:path extrusionOk="0" h="32449" w="42930">
                <a:moveTo>
                  <a:pt x="39588" y="10190"/>
                </a:moveTo>
                <a:cubicBezTo>
                  <a:pt x="33309" y="4509"/>
                  <a:pt x="24354" y="-1634"/>
                  <a:pt x="16139" y="420"/>
                </a:cubicBezTo>
                <a:cubicBezTo>
                  <a:pt x="7833" y="2496"/>
                  <a:pt x="-2332" y="12721"/>
                  <a:pt x="506" y="20798"/>
                </a:cubicBezTo>
                <a:cubicBezTo>
                  <a:pt x="1918" y="24818"/>
                  <a:pt x="3474" y="29627"/>
                  <a:pt x="7205" y="31685"/>
                </a:cubicBezTo>
                <a:cubicBezTo>
                  <a:pt x="11425" y="34013"/>
                  <a:pt x="16749" y="30266"/>
                  <a:pt x="21443" y="29173"/>
                </a:cubicBezTo>
                <a:cubicBezTo>
                  <a:pt x="26920" y="27897"/>
                  <a:pt x="32451" y="26609"/>
                  <a:pt x="37634" y="24427"/>
                </a:cubicBezTo>
                <a:cubicBezTo>
                  <a:pt x="42175" y="22515"/>
                  <a:pt x="45352" y="9911"/>
                  <a:pt x="40425" y="9911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9"/>
          <p:cNvSpPr/>
          <p:nvPr/>
        </p:nvSpPr>
        <p:spPr>
          <a:xfrm>
            <a:off x="495501" y="784275"/>
            <a:ext cx="5754949" cy="3181925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1" name="Google Shape;581;p89"/>
          <p:cNvSpPr/>
          <p:nvPr/>
        </p:nvSpPr>
        <p:spPr>
          <a:xfrm>
            <a:off x="3662981" y="2591120"/>
            <a:ext cx="966275" cy="584975"/>
          </a:xfrm>
          <a:custGeom>
            <a:rect b="b" l="l" r="r" t="t"/>
            <a:pathLst>
              <a:path extrusionOk="0" h="23399" w="38651">
                <a:moveTo>
                  <a:pt x="3668" y="7739"/>
                </a:moveTo>
                <a:cubicBezTo>
                  <a:pt x="14513" y="3711"/>
                  <a:pt x="34961" y="-5854"/>
                  <a:pt x="38284" y="5227"/>
                </a:cubicBezTo>
                <a:cubicBezTo>
                  <a:pt x="40417" y="12341"/>
                  <a:pt x="31931" y="21594"/>
                  <a:pt x="24605" y="22814"/>
                </a:cubicBezTo>
                <a:cubicBezTo>
                  <a:pt x="17889" y="23933"/>
                  <a:pt x="10774" y="23288"/>
                  <a:pt x="4227" y="21418"/>
                </a:cubicBezTo>
                <a:cubicBezTo>
                  <a:pt x="576" y="20375"/>
                  <a:pt x="-1076" y="13787"/>
                  <a:pt x="877" y="10531"/>
                </a:cubicBezTo>
                <a:cubicBezTo>
                  <a:pt x="2300" y="8159"/>
                  <a:pt x="5358" y="7161"/>
                  <a:pt x="7018" y="4948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0"/>
          <p:cNvSpPr/>
          <p:nvPr/>
        </p:nvSpPr>
        <p:spPr>
          <a:xfrm>
            <a:off x="530400" y="579250"/>
            <a:ext cx="5720038" cy="3386841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7" name="Google Shape;587;p90"/>
          <p:cNvSpPr/>
          <p:nvPr/>
        </p:nvSpPr>
        <p:spPr>
          <a:xfrm>
            <a:off x="2770650" y="2328222"/>
            <a:ext cx="1808550" cy="681700"/>
          </a:xfrm>
          <a:custGeom>
            <a:rect b="b" l="l" r="r" t="t"/>
            <a:pathLst>
              <a:path extrusionOk="0" h="27268" w="72342">
                <a:moveTo>
                  <a:pt x="29033" y="10718"/>
                </a:moveTo>
                <a:cubicBezTo>
                  <a:pt x="39711" y="4042"/>
                  <a:pt x="53655" y="-2756"/>
                  <a:pt x="65602" y="1227"/>
                </a:cubicBezTo>
                <a:cubicBezTo>
                  <a:pt x="70460" y="2847"/>
                  <a:pt x="73134" y="10186"/>
                  <a:pt x="72023" y="15185"/>
                </a:cubicBezTo>
                <a:cubicBezTo>
                  <a:pt x="70501" y="22039"/>
                  <a:pt x="61707" y="27823"/>
                  <a:pt x="54715" y="27188"/>
                </a:cubicBezTo>
                <a:cubicBezTo>
                  <a:pt x="46566" y="26448"/>
                  <a:pt x="39408" y="20744"/>
                  <a:pt x="31266" y="19930"/>
                </a:cubicBezTo>
                <a:cubicBezTo>
                  <a:pt x="27358" y="19539"/>
                  <a:pt x="23708" y="22167"/>
                  <a:pt x="19820" y="22722"/>
                </a:cubicBezTo>
                <a:cubicBezTo>
                  <a:pt x="13248" y="23660"/>
                  <a:pt x="6639" y="20768"/>
                  <a:pt x="0" y="20768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1"/>
          <p:cNvSpPr/>
          <p:nvPr/>
        </p:nvSpPr>
        <p:spPr>
          <a:xfrm>
            <a:off x="279150" y="362900"/>
            <a:ext cx="6371702" cy="3386841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3" name="Google Shape;593;p91"/>
          <p:cNvSpPr/>
          <p:nvPr/>
        </p:nvSpPr>
        <p:spPr>
          <a:xfrm>
            <a:off x="2966050" y="2030875"/>
            <a:ext cx="2330575" cy="963250"/>
          </a:xfrm>
          <a:custGeom>
            <a:rect b="b" l="l" r="r" t="t"/>
            <a:pathLst>
              <a:path extrusionOk="0" h="38530" w="93223">
                <a:moveTo>
                  <a:pt x="44108" y="0"/>
                </a:moveTo>
                <a:cubicBezTo>
                  <a:pt x="39112" y="2141"/>
                  <a:pt x="29091" y="10633"/>
                  <a:pt x="34058" y="12841"/>
                </a:cubicBezTo>
                <a:cubicBezTo>
                  <a:pt x="46030" y="18163"/>
                  <a:pt x="60056" y="7966"/>
                  <a:pt x="73140" y="8654"/>
                </a:cubicBezTo>
                <a:cubicBezTo>
                  <a:pt x="82211" y="9131"/>
                  <a:pt x="94929" y="18490"/>
                  <a:pt x="92960" y="27358"/>
                </a:cubicBezTo>
                <a:cubicBezTo>
                  <a:pt x="91897" y="32145"/>
                  <a:pt x="85445" y="34309"/>
                  <a:pt x="80677" y="35453"/>
                </a:cubicBezTo>
                <a:cubicBezTo>
                  <a:pt x="75008" y="36813"/>
                  <a:pt x="68947" y="39663"/>
                  <a:pt x="63370" y="37966"/>
                </a:cubicBezTo>
                <a:cubicBezTo>
                  <a:pt x="56717" y="35941"/>
                  <a:pt x="51222" y="30593"/>
                  <a:pt x="44387" y="29312"/>
                </a:cubicBezTo>
                <a:cubicBezTo>
                  <a:pt x="37133" y="27953"/>
                  <a:pt x="29601" y="32548"/>
                  <a:pt x="22333" y="31266"/>
                </a:cubicBezTo>
                <a:cubicBezTo>
                  <a:pt x="14437" y="29873"/>
                  <a:pt x="7779" y="20390"/>
                  <a:pt x="0" y="2233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Glial Cell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2"/>
          <p:cNvSpPr/>
          <p:nvPr/>
        </p:nvSpPr>
        <p:spPr>
          <a:xfrm>
            <a:off x="300100" y="335001"/>
            <a:ext cx="5950130" cy="3631213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9" name="Google Shape;599;p92"/>
          <p:cNvSpPr/>
          <p:nvPr/>
        </p:nvSpPr>
        <p:spPr>
          <a:xfrm>
            <a:off x="4393667" y="2144652"/>
            <a:ext cx="1276050" cy="753475"/>
          </a:xfrm>
          <a:custGeom>
            <a:rect b="b" l="l" r="r" t="t"/>
            <a:pathLst>
              <a:path extrusionOk="0" h="30139" w="51042">
                <a:moveTo>
                  <a:pt x="402" y="9407"/>
                </a:moveTo>
                <a:cubicBezTo>
                  <a:pt x="15027" y="5752"/>
                  <a:pt x="34685" y="-6276"/>
                  <a:pt x="45347" y="4382"/>
                </a:cubicBezTo>
                <a:cubicBezTo>
                  <a:pt x="47968" y="7002"/>
                  <a:pt x="52309" y="10838"/>
                  <a:pt x="50651" y="14153"/>
                </a:cubicBezTo>
                <a:cubicBezTo>
                  <a:pt x="45102" y="25250"/>
                  <a:pt x="29128" y="31722"/>
                  <a:pt x="16873" y="29786"/>
                </a:cubicBezTo>
                <a:cubicBezTo>
                  <a:pt x="9008" y="28543"/>
                  <a:pt x="-864" y="20658"/>
                  <a:pt x="123" y="12757"/>
                </a:cubicBezTo>
                <a:cubicBezTo>
                  <a:pt x="335" y="11062"/>
                  <a:pt x="927" y="8290"/>
                  <a:pt x="2635" y="829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3"/>
          <p:cNvSpPr/>
          <p:nvPr/>
        </p:nvSpPr>
        <p:spPr>
          <a:xfrm>
            <a:off x="118650" y="286151"/>
            <a:ext cx="6131559" cy="3679896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5" name="Google Shape;605;p93"/>
          <p:cNvSpPr/>
          <p:nvPr/>
        </p:nvSpPr>
        <p:spPr>
          <a:xfrm>
            <a:off x="3941385" y="1997881"/>
            <a:ext cx="1109700" cy="777700"/>
          </a:xfrm>
          <a:custGeom>
            <a:rect b="b" l="l" r="r" t="t"/>
            <a:pathLst>
              <a:path extrusionOk="0" h="31108" w="44388">
                <a:moveTo>
                  <a:pt x="1186" y="12766"/>
                </a:moveTo>
                <a:cubicBezTo>
                  <a:pt x="8014" y="4331"/>
                  <a:pt x="20711" y="-1729"/>
                  <a:pt x="31335" y="483"/>
                </a:cubicBezTo>
                <a:cubicBezTo>
                  <a:pt x="38916" y="2061"/>
                  <a:pt x="46347" y="12678"/>
                  <a:pt x="43898" y="20024"/>
                </a:cubicBezTo>
                <a:cubicBezTo>
                  <a:pt x="39435" y="33411"/>
                  <a:pt x="11120" y="34479"/>
                  <a:pt x="1745" y="23932"/>
                </a:cubicBezTo>
                <a:cubicBezTo>
                  <a:pt x="-1409" y="20384"/>
                  <a:pt x="521" y="14197"/>
                  <a:pt x="2024" y="969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4"/>
          <p:cNvSpPr/>
          <p:nvPr/>
        </p:nvSpPr>
        <p:spPr>
          <a:xfrm>
            <a:off x="48850" y="111676"/>
            <a:ext cx="6201380" cy="3854584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1" name="Google Shape;611;p94"/>
          <p:cNvSpPr/>
          <p:nvPr/>
        </p:nvSpPr>
        <p:spPr>
          <a:xfrm>
            <a:off x="3822875" y="1827512"/>
            <a:ext cx="1266050" cy="991375"/>
          </a:xfrm>
          <a:custGeom>
            <a:rect b="b" l="l" r="r" t="t"/>
            <a:pathLst>
              <a:path extrusionOk="0" h="39655" w="50642">
                <a:moveTo>
                  <a:pt x="2018" y="14277"/>
                </a:moveTo>
                <a:cubicBezTo>
                  <a:pt x="6494" y="6358"/>
                  <a:pt x="16569" y="-1568"/>
                  <a:pt x="25467" y="319"/>
                </a:cubicBezTo>
                <a:cubicBezTo>
                  <a:pt x="33058" y="1929"/>
                  <a:pt x="41197" y="4060"/>
                  <a:pt x="46963" y="9252"/>
                </a:cubicBezTo>
                <a:cubicBezTo>
                  <a:pt x="50897" y="12794"/>
                  <a:pt x="51301" y="19823"/>
                  <a:pt x="49754" y="24885"/>
                </a:cubicBezTo>
                <a:cubicBezTo>
                  <a:pt x="46592" y="35232"/>
                  <a:pt x="31443" y="40862"/>
                  <a:pt x="20722" y="39401"/>
                </a:cubicBezTo>
                <a:cubicBezTo>
                  <a:pt x="12815" y="38324"/>
                  <a:pt x="2138" y="34614"/>
                  <a:pt x="343" y="26839"/>
                </a:cubicBezTo>
                <a:cubicBezTo>
                  <a:pt x="-649" y="22543"/>
                  <a:pt x="807" y="17958"/>
                  <a:pt x="2018" y="13718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5"/>
          <p:cNvSpPr/>
          <p:nvPr/>
        </p:nvSpPr>
        <p:spPr>
          <a:xfrm>
            <a:off x="174476" y="209375"/>
            <a:ext cx="6076020" cy="3756581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7" name="Google Shape;617;p95"/>
          <p:cNvSpPr/>
          <p:nvPr/>
        </p:nvSpPr>
        <p:spPr>
          <a:xfrm>
            <a:off x="4380278" y="2021951"/>
            <a:ext cx="1170325" cy="928075"/>
          </a:xfrm>
          <a:custGeom>
            <a:rect b="b" l="l" r="r" t="t"/>
            <a:pathLst>
              <a:path extrusionOk="0" h="37123" w="46813">
                <a:moveTo>
                  <a:pt x="38066" y="1195"/>
                </a:moveTo>
                <a:cubicBezTo>
                  <a:pt x="31067" y="-806"/>
                  <a:pt x="22909" y="-163"/>
                  <a:pt x="16292" y="2870"/>
                </a:cubicBezTo>
                <a:cubicBezTo>
                  <a:pt x="7325" y="6980"/>
                  <a:pt x="-5414" y="23378"/>
                  <a:pt x="2613" y="29111"/>
                </a:cubicBezTo>
                <a:cubicBezTo>
                  <a:pt x="11846" y="35705"/>
                  <a:pt x="28012" y="40947"/>
                  <a:pt x="36391" y="33298"/>
                </a:cubicBezTo>
                <a:cubicBezTo>
                  <a:pt x="42386" y="27825"/>
                  <a:pt x="47454" y="19328"/>
                  <a:pt x="46720" y="11244"/>
                </a:cubicBezTo>
                <a:cubicBezTo>
                  <a:pt x="46291" y="6519"/>
                  <a:pt x="41023" y="3485"/>
                  <a:pt x="37229" y="636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6"/>
          <p:cNvSpPr/>
          <p:nvPr/>
        </p:nvSpPr>
        <p:spPr>
          <a:xfrm>
            <a:off x="132600" y="167501"/>
            <a:ext cx="6117807" cy="3798582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3" name="Google Shape;623;p96"/>
          <p:cNvSpPr/>
          <p:nvPr/>
        </p:nvSpPr>
        <p:spPr>
          <a:xfrm>
            <a:off x="4096650" y="2213878"/>
            <a:ext cx="1162225" cy="810250"/>
          </a:xfrm>
          <a:custGeom>
            <a:rect b="b" l="l" r="r" t="t"/>
            <a:pathLst>
              <a:path extrusionOk="0" h="32410" w="46489">
                <a:moveTo>
                  <a:pt x="0" y="14734"/>
                </a:moveTo>
                <a:cubicBezTo>
                  <a:pt x="4344" y="10101"/>
                  <a:pt x="8827" y="4899"/>
                  <a:pt x="14796" y="2730"/>
                </a:cubicBezTo>
                <a:cubicBezTo>
                  <a:pt x="22588" y="-101"/>
                  <a:pt x="31776" y="-1009"/>
                  <a:pt x="39641" y="1613"/>
                </a:cubicBezTo>
                <a:cubicBezTo>
                  <a:pt x="43609" y="2936"/>
                  <a:pt x="46007" y="8052"/>
                  <a:pt x="46341" y="12221"/>
                </a:cubicBezTo>
                <a:cubicBezTo>
                  <a:pt x="46725" y="17013"/>
                  <a:pt x="46404" y="23101"/>
                  <a:pt x="42711" y="26179"/>
                </a:cubicBezTo>
                <a:cubicBezTo>
                  <a:pt x="35281" y="32371"/>
                  <a:pt x="23797" y="33232"/>
                  <a:pt x="14237" y="31762"/>
                </a:cubicBezTo>
                <a:cubicBezTo>
                  <a:pt x="6622" y="30591"/>
                  <a:pt x="279" y="21043"/>
                  <a:pt x="279" y="13338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7"/>
          <p:cNvSpPr/>
          <p:nvPr/>
        </p:nvSpPr>
        <p:spPr>
          <a:xfrm>
            <a:off x="307075" y="132600"/>
            <a:ext cx="6832415" cy="3833583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9" name="Google Shape;629;p97"/>
          <p:cNvSpPr/>
          <p:nvPr/>
        </p:nvSpPr>
        <p:spPr>
          <a:xfrm>
            <a:off x="4766378" y="2060777"/>
            <a:ext cx="1028025" cy="725850"/>
          </a:xfrm>
          <a:custGeom>
            <a:rect b="b" l="l" r="r" t="t"/>
            <a:pathLst>
              <a:path extrusionOk="0" h="29034" w="41121">
                <a:moveTo>
                  <a:pt x="14806" y="2433"/>
                </a:moveTo>
                <a:cubicBezTo>
                  <a:pt x="10266" y="3052"/>
                  <a:pt x="3807" y="1601"/>
                  <a:pt x="1406" y="5504"/>
                </a:cubicBezTo>
                <a:cubicBezTo>
                  <a:pt x="-1683" y="10524"/>
                  <a:pt x="1080" y="18441"/>
                  <a:pt x="5035" y="22812"/>
                </a:cubicBezTo>
                <a:cubicBezTo>
                  <a:pt x="12917" y="31524"/>
                  <a:pt x="35241" y="31225"/>
                  <a:pt x="40209" y="20579"/>
                </a:cubicBezTo>
                <a:cubicBezTo>
                  <a:pt x="42909" y="14792"/>
                  <a:pt x="39071" y="6401"/>
                  <a:pt x="34068" y="2433"/>
                </a:cubicBezTo>
                <a:cubicBezTo>
                  <a:pt x="28235" y="-2193"/>
                  <a:pt x="18958" y="908"/>
                  <a:pt x="11735" y="2712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98"/>
          <p:cNvSpPr/>
          <p:nvPr/>
        </p:nvSpPr>
        <p:spPr>
          <a:xfrm>
            <a:off x="111675" y="55826"/>
            <a:ext cx="6271202" cy="3679896"/>
          </a:xfrm>
          <a:custGeom>
            <a:rect b="b" l="l" r="r" t="t"/>
            <a:pathLst>
              <a:path extrusionOk="0" h="127277" w="211579">
                <a:moveTo>
                  <a:pt x="209729" y="74430"/>
                </a:moveTo>
                <a:cubicBezTo>
                  <a:pt x="210849" y="66595"/>
                  <a:pt x="212649" y="58337"/>
                  <a:pt x="210567" y="50702"/>
                </a:cubicBezTo>
                <a:cubicBezTo>
                  <a:pt x="208591" y="43455"/>
                  <a:pt x="202034" y="37643"/>
                  <a:pt x="195492" y="33952"/>
                </a:cubicBezTo>
                <a:cubicBezTo>
                  <a:pt x="181727" y="26187"/>
                  <a:pt x="165924" y="21875"/>
                  <a:pt x="150268" y="19715"/>
                </a:cubicBezTo>
                <a:cubicBezTo>
                  <a:pt x="135904" y="17734"/>
                  <a:pt x="120967" y="19141"/>
                  <a:pt x="106999" y="15249"/>
                </a:cubicBezTo>
                <a:cubicBezTo>
                  <a:pt x="74456" y="6181"/>
                  <a:pt x="17397" y="-14757"/>
                  <a:pt x="5664" y="16923"/>
                </a:cubicBezTo>
                <a:cubicBezTo>
                  <a:pt x="-6237" y="49056"/>
                  <a:pt x="275" y="97792"/>
                  <a:pt x="28555" y="117141"/>
                </a:cubicBezTo>
                <a:cubicBezTo>
                  <a:pt x="44464" y="128026"/>
                  <a:pt x="66228" y="126970"/>
                  <a:pt x="85503" y="127191"/>
                </a:cubicBezTo>
                <a:cubicBezTo>
                  <a:pt x="110421" y="127477"/>
                  <a:pt x="136266" y="126845"/>
                  <a:pt x="159760" y="118537"/>
                </a:cubicBezTo>
                <a:cubicBezTo>
                  <a:pt x="171314" y="114451"/>
                  <a:pt x="183498" y="111048"/>
                  <a:pt x="193538" y="104021"/>
                </a:cubicBezTo>
                <a:cubicBezTo>
                  <a:pt x="203127" y="97310"/>
                  <a:pt x="210567" y="85018"/>
                  <a:pt x="210567" y="733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/>
          <p:nvPr/>
        </p:nvSpPr>
        <p:spPr>
          <a:xfrm>
            <a:off x="572275" y="418750"/>
            <a:ext cx="1514400" cy="669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1"/>
          <p:cNvSpPr txBox="1"/>
          <p:nvPr/>
        </p:nvSpPr>
        <p:spPr>
          <a:xfrm>
            <a:off x="439675" y="244275"/>
            <a:ext cx="3629100" cy="8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EDEDE"/>
                </a:solidFill>
              </a:rPr>
              <a:t>Glial Cell</a:t>
            </a:r>
            <a:endParaRPr sz="2400">
              <a:solidFill>
                <a:srgbClr val="DEDEDE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